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3" r:id="rId14"/>
    <p:sldId id="279" r:id="rId15"/>
    <p:sldId id="280" r:id="rId16"/>
    <p:sldId id="268" r:id="rId17"/>
    <p:sldId id="269" r:id="rId18"/>
    <p:sldId id="270" r:id="rId19"/>
    <p:sldId id="275" r:id="rId20"/>
    <p:sldId id="271" r:id="rId21"/>
    <p:sldId id="272" r:id="rId22"/>
    <p:sldId id="273" r:id="rId23"/>
    <p:sldId id="284" r:id="rId24"/>
    <p:sldId id="276" r:id="rId25"/>
    <p:sldId id="277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FABCD7F-A6AC-4203-BA5E-C2931F5FE012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67FA229-2CFF-445D-809D-9017BC99E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76400"/>
            <a:ext cx="7772400" cy="1975104"/>
          </a:xfrm>
        </p:spPr>
        <p:txBody>
          <a:bodyPr/>
          <a:lstStyle/>
          <a:p>
            <a:pPr algn="ctr"/>
            <a:r>
              <a:rPr lang="fr-FR" sz="6600" smtClean="0"/>
              <a:t>Vocabulaire de</a:t>
            </a:r>
            <a:br>
              <a:rPr lang="fr-FR" sz="6600" smtClean="0"/>
            </a:br>
            <a:r>
              <a:rPr lang="fr-FR" sz="6600" smtClean="0"/>
              <a:t>L’homme </a:t>
            </a:r>
            <a:r>
              <a:rPr lang="fr-FR" sz="6600" dirty="0" smtClean="0"/>
              <a:t>en bleu</a:t>
            </a:r>
            <a:endParaRPr lang="fr-FR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Sans (adv.)</a:t>
            </a:r>
            <a:br>
              <a:rPr lang="fr-FR" dirty="0" smtClean="0"/>
            </a:br>
            <a:r>
              <a:rPr lang="fr-FR" sz="3200" dirty="0" smtClean="0"/>
              <a:t>Pas de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724400"/>
            <a:ext cx="7772400" cy="1631160"/>
          </a:xfrm>
        </p:spPr>
        <p:txBody>
          <a:bodyPr/>
          <a:lstStyle/>
          <a:p>
            <a:r>
              <a:rPr lang="fr-FR" dirty="0" smtClean="0"/>
              <a:t>Je suis sans nourriture ! J’ai faim !</a:t>
            </a:r>
            <a:endParaRPr lang="fr-FR" dirty="0"/>
          </a:p>
        </p:txBody>
      </p:sp>
      <p:pic>
        <p:nvPicPr>
          <p:cNvPr id="17410" name="Picture 2" descr="http://blogs.sfweekly.com/thesnitch/no_food_or_dri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95400"/>
            <a:ext cx="3048000" cy="3140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Avoir l’air </a:t>
            </a:r>
            <a:br>
              <a:rPr lang="fr-FR" dirty="0" smtClean="0"/>
            </a:br>
            <a:r>
              <a:rPr lang="fr-FR" sz="3200" dirty="0" smtClean="0"/>
              <a:t>Avoir l’apparence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953000"/>
            <a:ext cx="7772400" cy="1402560"/>
          </a:xfrm>
        </p:spPr>
        <p:txBody>
          <a:bodyPr/>
          <a:lstStyle/>
          <a:p>
            <a:r>
              <a:rPr lang="fr-FR" dirty="0" smtClean="0"/>
              <a:t>Il a l’air très irrité.</a:t>
            </a:r>
            <a:endParaRPr lang="fr-FR" dirty="0"/>
          </a:p>
        </p:txBody>
      </p:sp>
      <p:pic>
        <p:nvPicPr>
          <p:cNvPr id="16386" name="Picture 2" descr="http://bkmacdaddy.com/blog/wp-content/uploads/2009/12/ang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4689231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Appareil (n.)</a:t>
            </a:r>
            <a:br>
              <a:rPr lang="fr-FR" dirty="0" smtClean="0"/>
            </a:br>
            <a:r>
              <a:rPr lang="fr-FR" sz="3200" dirty="0" smtClean="0"/>
              <a:t>Machine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953000"/>
            <a:ext cx="7772400" cy="1402560"/>
          </a:xfrm>
        </p:spPr>
        <p:txBody>
          <a:bodyPr/>
          <a:lstStyle/>
          <a:p>
            <a:r>
              <a:rPr lang="fr-FR" dirty="0" smtClean="0"/>
              <a:t>Mon appareil photo est noir. </a:t>
            </a:r>
            <a:endParaRPr lang="fr-FR" dirty="0"/>
          </a:p>
        </p:txBody>
      </p:sp>
      <p:pic>
        <p:nvPicPr>
          <p:cNvPr id="15362" name="Picture 2" descr="http://www.noogler.org/wp-content/uploads/2010/06/canon-eos-350d-slr-digital-cam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371600"/>
            <a:ext cx="33528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 de </a:t>
            </a:r>
            <a:r>
              <a:rPr lang="en-US" dirty="0" err="1" smtClean="0"/>
              <a:t>partie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Suivre (v. </a:t>
            </a:r>
            <a:r>
              <a:rPr lang="fr-FR" dirty="0" err="1" smtClean="0"/>
              <a:t>irr</a:t>
            </a:r>
            <a:r>
              <a:rPr lang="fr-FR" dirty="0" smtClean="0"/>
              <a:t>.)</a:t>
            </a:r>
            <a:br>
              <a:rPr lang="fr-FR" dirty="0" smtClean="0"/>
            </a:br>
            <a:r>
              <a:rPr lang="fr-FR" sz="3200" dirty="0" smtClean="0"/>
              <a:t>Marcher derrière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2286000"/>
          </a:xfrm>
        </p:spPr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fr-FR" dirty="0" smtClean="0"/>
              <a:t>Je suis</a:t>
            </a:r>
          </a:p>
          <a:p>
            <a:pPr>
              <a:buNone/>
            </a:pPr>
            <a:r>
              <a:rPr lang="fr-FR" dirty="0" smtClean="0"/>
              <a:t>Tu suis</a:t>
            </a:r>
          </a:p>
          <a:p>
            <a:pPr>
              <a:buNone/>
            </a:pPr>
            <a:r>
              <a:rPr lang="fr-FR" dirty="0" smtClean="0"/>
              <a:t>Il suit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Participe passé: suivi</a:t>
            </a:r>
          </a:p>
          <a:p>
            <a:pPr>
              <a:buNone/>
            </a:pPr>
            <a:r>
              <a:rPr lang="fr-FR" dirty="0" smtClean="0"/>
              <a:t>Nous suivons</a:t>
            </a:r>
          </a:p>
          <a:p>
            <a:pPr>
              <a:buNone/>
            </a:pPr>
            <a:r>
              <a:rPr lang="fr-FR" dirty="0" smtClean="0"/>
              <a:t>Vous suivez</a:t>
            </a:r>
          </a:p>
          <a:p>
            <a:pPr>
              <a:buNone/>
            </a:pPr>
            <a:r>
              <a:rPr lang="fr-FR" dirty="0" smtClean="0"/>
              <a:t>Ils suivent</a:t>
            </a:r>
          </a:p>
          <a:p>
            <a:pPr>
              <a:buNone/>
            </a:pPr>
            <a:endParaRPr lang="fr-FR" dirty="0" smtClean="0"/>
          </a:p>
        </p:txBody>
      </p:sp>
      <p:pic>
        <p:nvPicPr>
          <p:cNvPr id="4" name="Picture 2" descr="http://macbigot.com/media/Follow1280x1024.jpg"/>
          <p:cNvPicPr>
            <a:picLocks noChangeAspect="1" noChangeArrowheads="1"/>
          </p:cNvPicPr>
          <p:nvPr/>
        </p:nvPicPr>
        <p:blipFill>
          <a:blip r:embed="rId2" cstate="print"/>
          <a:srcRect t="21945" b="14413"/>
          <a:stretch>
            <a:fillRect/>
          </a:stretch>
        </p:blipFill>
        <p:spPr bwMode="auto">
          <a:xfrm>
            <a:off x="457200" y="3810000"/>
            <a:ext cx="4953000" cy="24406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2600" y="3810000"/>
            <a:ext cx="3352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Les </a:t>
            </a:r>
            <a:r>
              <a:rPr lang="en-US" sz="3200" dirty="0" err="1" smtClean="0"/>
              <a:t>poissons</a:t>
            </a:r>
            <a:r>
              <a:rPr lang="en-US" sz="3200" dirty="0" smtClean="0"/>
              <a:t> oranges </a:t>
            </a:r>
            <a:r>
              <a:rPr lang="en-US" sz="3200" dirty="0" err="1" smtClean="0"/>
              <a:t>suivent</a:t>
            </a:r>
            <a:r>
              <a:rPr lang="en-US" sz="3200" dirty="0" smtClean="0"/>
              <a:t> le </a:t>
            </a:r>
            <a:r>
              <a:rPr lang="en-US" sz="3200" dirty="0" err="1" smtClean="0"/>
              <a:t>poisson</a:t>
            </a:r>
            <a:r>
              <a:rPr lang="en-US" sz="3200" dirty="0" smtClean="0"/>
              <a:t> orange et </a:t>
            </a:r>
            <a:r>
              <a:rPr lang="en-US" sz="3200" dirty="0" err="1" smtClean="0"/>
              <a:t>blanc</a:t>
            </a:r>
            <a:r>
              <a:rPr lang="en-US" sz="3200" dirty="0" smtClean="0"/>
              <a:t>. </a:t>
            </a: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21664"/>
          </a:xfrm>
        </p:spPr>
        <p:txBody>
          <a:bodyPr/>
          <a:lstStyle/>
          <a:p>
            <a:r>
              <a:rPr lang="fr-FR" dirty="0" smtClean="0"/>
              <a:t>Partout (adv.)</a:t>
            </a:r>
            <a:br>
              <a:rPr lang="fr-FR" dirty="0" smtClean="0"/>
            </a:br>
            <a:r>
              <a:rPr lang="fr-FR" sz="3200" dirty="0" smtClean="0"/>
              <a:t>Toutes les places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3314" name="Picture 2" descr="http://mymindonbooks.com/wp-content/uploads/2008/04/groupofzombiesjoe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600200"/>
            <a:ext cx="3371850" cy="42505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5943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Il y a les zombies partout !!</a:t>
            </a:r>
            <a:endParaRPr lang="en-US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En désordre</a:t>
            </a:r>
            <a:br>
              <a:rPr lang="fr-FR" dirty="0" smtClean="0"/>
            </a:br>
            <a:r>
              <a:rPr lang="fr-FR" sz="3200" dirty="0" smtClean="0"/>
              <a:t>Dans un état pas organisé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029200"/>
            <a:ext cx="7772400" cy="1326360"/>
          </a:xfrm>
        </p:spPr>
        <p:txBody>
          <a:bodyPr/>
          <a:lstStyle/>
          <a:p>
            <a:r>
              <a:rPr lang="fr-FR" dirty="0" smtClean="0"/>
              <a:t>Le bureau de M. Bill est en désordre !</a:t>
            </a:r>
            <a:endParaRPr lang="fr-FR" dirty="0"/>
          </a:p>
        </p:txBody>
      </p:sp>
      <p:pic>
        <p:nvPicPr>
          <p:cNvPr id="14338" name="Picture 2" descr="http://www.popularwealth.com/funny-pictures/messy-office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47800"/>
            <a:ext cx="4762500" cy="339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Montrer (v.)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105400"/>
            <a:ext cx="7772400" cy="1250160"/>
          </a:xfrm>
        </p:spPr>
        <p:txBody>
          <a:bodyPr/>
          <a:lstStyle/>
          <a:p>
            <a:r>
              <a:rPr lang="fr-FR" dirty="0" smtClean="0"/>
              <a:t>L’inspecteur a montré sa carte de police pour prouver qu’il est vraiment la police. </a:t>
            </a:r>
            <a:endParaRPr lang="fr-FR" dirty="0"/>
          </a:p>
        </p:txBody>
      </p:sp>
      <p:pic>
        <p:nvPicPr>
          <p:cNvPr id="13314" name="Picture 2" descr="http://image.shutterstock.com/display_pic_with_logo/69661/69661,1171213575,5/stock-photo-police-detective-showing-her-badge-2660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1000"/>
            <a:ext cx="2876550" cy="4476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Chef (n.)</a:t>
            </a:r>
            <a:br>
              <a:rPr lang="fr-FR" dirty="0" smtClean="0"/>
            </a:br>
            <a:r>
              <a:rPr lang="fr-FR" sz="3200" dirty="0" smtClean="0"/>
              <a:t>Une personne en charge d’un groupe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029200"/>
            <a:ext cx="7772400" cy="1326360"/>
          </a:xfrm>
        </p:spPr>
        <p:txBody>
          <a:bodyPr/>
          <a:lstStyle/>
          <a:p>
            <a:r>
              <a:rPr lang="fr-FR" dirty="0" err="1" smtClean="0"/>
              <a:t>Capitain</a:t>
            </a:r>
            <a:r>
              <a:rPr lang="fr-FR" dirty="0" smtClean="0"/>
              <a:t> Jones est le chef de police. Il est un bon chef. </a:t>
            </a:r>
            <a:endParaRPr lang="fr-FR" dirty="0"/>
          </a:p>
        </p:txBody>
      </p:sp>
      <p:pic>
        <p:nvPicPr>
          <p:cNvPr id="10244" name="Picture 4" descr="http://www.theswellesleyreport.com/wp-content/uploads/2009/12/cunningham_dress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47800"/>
            <a:ext cx="2528178" cy="3216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Voler (v.)</a:t>
            </a:r>
            <a:br>
              <a:rPr lang="fr-FR" dirty="0" smtClean="0"/>
            </a:br>
            <a:r>
              <a:rPr lang="fr-FR" sz="2800" dirty="0" smtClean="0"/>
              <a:t>Prendre quelque chose qui n’est pas votre propriété</a:t>
            </a:r>
            <a:br>
              <a:rPr lang="fr-FR" sz="2800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029200"/>
            <a:ext cx="7772400" cy="1554960"/>
          </a:xfrm>
        </p:spPr>
        <p:txBody>
          <a:bodyPr/>
          <a:lstStyle/>
          <a:p>
            <a:r>
              <a:rPr lang="fr-FR" dirty="0" smtClean="0"/>
              <a:t>Le garçon méchant a </a:t>
            </a:r>
            <a:r>
              <a:rPr lang="fr-FR" dirty="0" smtClean="0"/>
              <a:t>volé </a:t>
            </a:r>
            <a:r>
              <a:rPr lang="fr-FR" dirty="0" smtClean="0"/>
              <a:t>beaucoup d’argent de la banque. </a:t>
            </a:r>
            <a:endParaRPr lang="fr-FR" dirty="0"/>
          </a:p>
        </p:txBody>
      </p:sp>
      <p:pic>
        <p:nvPicPr>
          <p:cNvPr id="4" name="Picture 2" descr="http://www.yorkblog.com/biz/img/Stealing%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00200"/>
            <a:ext cx="3786562" cy="287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219200"/>
          </a:xfrm>
        </p:spPr>
        <p:txBody>
          <a:bodyPr/>
          <a:lstStyle/>
          <a:p>
            <a:r>
              <a:rPr lang="fr-FR" dirty="0" smtClean="0"/>
              <a:t>Fois (n.)</a:t>
            </a:r>
            <a:br>
              <a:rPr lang="fr-FR" dirty="0" smtClean="0"/>
            </a:br>
            <a:r>
              <a:rPr lang="fr-FR" sz="3200" dirty="0" smtClean="0"/>
              <a:t>La fréquence</a:t>
            </a:r>
            <a:endParaRPr lang="fr-FR" sz="3200" dirty="0"/>
          </a:p>
        </p:txBody>
      </p:sp>
      <p:pic>
        <p:nvPicPr>
          <p:cNvPr id="27650" name="Picture 2" descr="http://www.clker.com/cliparts/b/c/6/6/1195440205622161234Gerald_G_Cartoon_Cat_Walking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4438650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594360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Fluffy a </a:t>
            </a:r>
            <a:r>
              <a:rPr lang="en-US" sz="3200" dirty="0" err="1" smtClean="0"/>
              <a:t>dit</a:t>
            </a:r>
            <a:r>
              <a:rPr lang="en-US" sz="3200" dirty="0" smtClean="0"/>
              <a:t> bonjour </a:t>
            </a:r>
            <a:r>
              <a:rPr lang="en-US" sz="3200" dirty="0" err="1" smtClean="0"/>
              <a:t>deux</a:t>
            </a:r>
            <a:r>
              <a:rPr lang="en-US" sz="3200" dirty="0" smtClean="0"/>
              <a:t> </a:t>
            </a:r>
            <a:r>
              <a:rPr lang="en-US" sz="3200" dirty="0" err="1" smtClean="0"/>
              <a:t>fois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27652" name="Picture 4" descr="C:\Documents and Settings\benjamin riekhof.DCBE.145\Local Settings\Temporary Internet Files\Content.IE5\0CSOPN3Q\MC9004346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685800"/>
            <a:ext cx="3429000" cy="27489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48400" y="1066800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Bonjour </a:t>
            </a:r>
            <a:r>
              <a:rPr lang="en-US" sz="3200" dirty="0" err="1" smtClean="0">
                <a:solidFill>
                  <a:schemeClr val="bg1"/>
                </a:solidFill>
              </a:rPr>
              <a:t>bonjour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Bande (n.)</a:t>
            </a:r>
            <a:br>
              <a:rPr lang="fr-FR" dirty="0" smtClean="0"/>
            </a:br>
            <a:r>
              <a:rPr lang="fr-FR" sz="3200" dirty="0" smtClean="0"/>
              <a:t>Un groupe de criminels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495800"/>
            <a:ext cx="7391400" cy="2012160"/>
          </a:xfrm>
        </p:spPr>
        <p:txBody>
          <a:bodyPr/>
          <a:lstStyle/>
          <a:p>
            <a:r>
              <a:rPr lang="fr-FR" dirty="0" smtClean="0"/>
              <a:t>Les « </a:t>
            </a:r>
            <a:r>
              <a:rPr lang="fr-FR" dirty="0" err="1" smtClean="0"/>
              <a:t>Little</a:t>
            </a:r>
            <a:r>
              <a:rPr lang="fr-FR" dirty="0" smtClean="0"/>
              <a:t> </a:t>
            </a:r>
            <a:r>
              <a:rPr lang="fr-FR" dirty="0" err="1" smtClean="0"/>
              <a:t>Rascals</a:t>
            </a:r>
            <a:r>
              <a:rPr lang="fr-FR" dirty="0" smtClean="0"/>
              <a:t> » sont une bande d’enfants qui détestent les filles. </a:t>
            </a:r>
            <a:endParaRPr lang="fr-FR" dirty="0"/>
          </a:p>
        </p:txBody>
      </p:sp>
      <p:pic>
        <p:nvPicPr>
          <p:cNvPr id="11266" name="Picture 2" descr="http://www.fadtoys.com/UserFiles/Image/Little_Rasc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0"/>
            <a:ext cx="3609975" cy="2751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Profiter (v.)</a:t>
            </a:r>
            <a:br>
              <a:rPr lang="fr-FR" dirty="0" smtClean="0"/>
            </a:br>
            <a:r>
              <a:rPr lang="fr-FR" sz="3200" dirty="0" smtClean="0"/>
              <a:t>Bénéficier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7170" name="Picture 2" descr="http://www.beachphotos.cn/wp-content/uploads/2009/09/Kaanapali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0"/>
            <a:ext cx="5286375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57150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Ils</a:t>
            </a:r>
            <a:r>
              <a:rPr lang="en-US" sz="3600" dirty="0" smtClean="0"/>
              <a:t> </a:t>
            </a:r>
            <a:r>
              <a:rPr lang="en-US" sz="3600" dirty="0" err="1" smtClean="0"/>
              <a:t>vont</a:t>
            </a:r>
            <a:r>
              <a:rPr lang="en-US" sz="3600" dirty="0" smtClean="0"/>
              <a:t> a la </a:t>
            </a:r>
            <a:r>
              <a:rPr lang="en-US" sz="3600" dirty="0" err="1" smtClean="0"/>
              <a:t>plage</a:t>
            </a:r>
            <a:r>
              <a:rPr lang="en-US" sz="3600" dirty="0" smtClean="0"/>
              <a:t> pour </a:t>
            </a:r>
            <a:r>
              <a:rPr lang="en-US" sz="3600" dirty="0" err="1" smtClean="0"/>
              <a:t>profiter</a:t>
            </a:r>
            <a:r>
              <a:rPr lang="en-US" sz="3600" dirty="0" smtClean="0"/>
              <a:t> du </a:t>
            </a:r>
            <a:r>
              <a:rPr lang="en-US" sz="3600" dirty="0" err="1" smtClean="0"/>
              <a:t>soliel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Quitter (v.)</a:t>
            </a:r>
            <a:br>
              <a:rPr lang="fr-FR" dirty="0" smtClean="0"/>
            </a:br>
            <a:r>
              <a:rPr lang="fr-FR" sz="3200" dirty="0" smtClean="0"/>
              <a:t>Partir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146" name="Picture 2" descr="http://lh6.ggpht.com/_V8kaNljHWfk/RuunJykrQNI/AAAAAAAABPA/oa31Nhu6F68/CAM_5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5286375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57150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M. Martine </a:t>
            </a:r>
            <a:r>
              <a:rPr lang="en-US" sz="2800" dirty="0" err="1" smtClean="0"/>
              <a:t>quitte</a:t>
            </a:r>
            <a:r>
              <a:rPr lang="en-US" sz="2800" dirty="0" smtClean="0"/>
              <a:t> la </a:t>
            </a:r>
            <a:r>
              <a:rPr lang="en-US" sz="2800" dirty="0" err="1" smtClean="0"/>
              <a:t>maison</a:t>
            </a:r>
            <a:r>
              <a:rPr lang="en-US" sz="2800" dirty="0" smtClean="0"/>
              <a:t> pour </a:t>
            </a:r>
            <a:r>
              <a:rPr lang="en-US" sz="2800" dirty="0" err="1" smtClean="0"/>
              <a:t>aller</a:t>
            </a:r>
            <a:r>
              <a:rPr lang="en-US" sz="2800" dirty="0" smtClean="0"/>
              <a:t> au travail. </a:t>
            </a:r>
            <a:endParaRPr lang="en-US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 de </a:t>
            </a:r>
            <a:r>
              <a:rPr lang="en-US" dirty="0" err="1" smtClean="0"/>
              <a:t>Partie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sz="3600" dirty="0" smtClean="0"/>
              <a:t>Plaque d’immatriculation (n.)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200" dirty="0" smtClean="0"/>
              <a:t>Une plaque avec un numéro qui identifie une voiture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800600"/>
            <a:ext cx="7772400" cy="1554960"/>
          </a:xfrm>
        </p:spPr>
        <p:txBody>
          <a:bodyPr/>
          <a:lstStyle/>
          <a:p>
            <a:r>
              <a:rPr lang="fr-FR" dirty="0" smtClean="0"/>
              <a:t>Ma plaque d’immatriculation est européenne. </a:t>
            </a:r>
            <a:endParaRPr lang="fr-FR" dirty="0"/>
          </a:p>
        </p:txBody>
      </p:sp>
      <p:pic>
        <p:nvPicPr>
          <p:cNvPr id="4098" name="Picture 2" descr="http://www.slowtrav.com/photos/data/654/car_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4087255" cy="306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21664"/>
          </a:xfrm>
        </p:spPr>
        <p:txBody>
          <a:bodyPr/>
          <a:lstStyle/>
          <a:p>
            <a:r>
              <a:rPr lang="fr-FR" dirty="0" smtClean="0"/>
              <a:t>Voleur (adj.)</a:t>
            </a:r>
            <a:br>
              <a:rPr lang="fr-FR" dirty="0" smtClean="0"/>
            </a:br>
            <a:r>
              <a:rPr lang="fr-FR" sz="3200" dirty="0" smtClean="0"/>
              <a:t>Une personne qui vole les objets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03040"/>
            <a:ext cx="7772400" cy="1554960"/>
          </a:xfrm>
        </p:spPr>
        <p:txBody>
          <a:bodyPr/>
          <a:lstStyle/>
          <a:p>
            <a:r>
              <a:rPr lang="fr-FR" dirty="0" smtClean="0"/>
              <a:t>Le voleur a volé l’argent de la banque !</a:t>
            </a:r>
            <a:endParaRPr lang="fr-FR" dirty="0"/>
          </a:p>
        </p:txBody>
      </p:sp>
      <p:pic>
        <p:nvPicPr>
          <p:cNvPr id="3074" name="Picture 2" descr="http://fhsuresearch.pbworks.com/f/Thie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0"/>
            <a:ext cx="2990850" cy="3616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21664"/>
          </a:xfrm>
        </p:spPr>
        <p:txBody>
          <a:bodyPr/>
          <a:lstStyle/>
          <a:p>
            <a:r>
              <a:rPr lang="fr-FR" dirty="0" smtClean="0"/>
              <a:t>Récupérer (v</a:t>
            </a:r>
            <a:r>
              <a:rPr lang="fr-FR" dirty="0" smtClean="0"/>
              <a:t>.)</a:t>
            </a:r>
            <a:br>
              <a:rPr lang="fr-FR" dirty="0" smtClean="0"/>
            </a:br>
            <a:r>
              <a:rPr lang="fr-FR" sz="2400" dirty="0" smtClean="0"/>
              <a:t>Prendre encore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457200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2050" name="Picture 2" descr="http://www.airsafe.com/pix/baggage-claim-crow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371600"/>
            <a:ext cx="4752975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57912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Je </a:t>
            </a:r>
            <a:r>
              <a:rPr lang="en-US" sz="3200" dirty="0" err="1" smtClean="0"/>
              <a:t>vais</a:t>
            </a:r>
            <a:r>
              <a:rPr lang="en-US" sz="3200" dirty="0" smtClean="0"/>
              <a:t> </a:t>
            </a:r>
            <a:r>
              <a:rPr lang="en-US" sz="3200" dirty="0" err="1" smtClean="0"/>
              <a:t>recuperer</a:t>
            </a:r>
            <a:r>
              <a:rPr lang="en-US" sz="3200" dirty="0" smtClean="0"/>
              <a:t> </a:t>
            </a:r>
            <a:r>
              <a:rPr lang="en-US" sz="3200" dirty="0" err="1" smtClean="0"/>
              <a:t>mes</a:t>
            </a:r>
            <a:r>
              <a:rPr lang="en-US" sz="3200" dirty="0" smtClean="0"/>
              <a:t> valises a la </a:t>
            </a:r>
            <a:r>
              <a:rPr lang="en-US" sz="3200" dirty="0" err="1" smtClean="0"/>
              <a:t>livraison</a:t>
            </a:r>
            <a:r>
              <a:rPr lang="en-US" sz="3200" dirty="0" smtClean="0"/>
              <a:t> des </a:t>
            </a:r>
            <a:r>
              <a:rPr lang="en-US" sz="3200" dirty="0" err="1" smtClean="0"/>
              <a:t>bagages</a:t>
            </a:r>
            <a:r>
              <a:rPr lang="en-US" sz="3200" dirty="0" smtClean="0"/>
              <a:t>. </a:t>
            </a:r>
            <a:endParaRPr lang="en-US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21664"/>
          </a:xfrm>
        </p:spPr>
        <p:txBody>
          <a:bodyPr/>
          <a:lstStyle/>
          <a:p>
            <a:r>
              <a:rPr lang="fr-FR" dirty="0" smtClean="0"/>
              <a:t>Journal (n.)</a:t>
            </a:r>
            <a:endParaRPr lang="fr-FR" dirty="0"/>
          </a:p>
        </p:txBody>
      </p:sp>
      <p:pic>
        <p:nvPicPr>
          <p:cNvPr id="1026" name="Picture 2" descr="http://www.suzannesutton.com/newspap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219200"/>
            <a:ext cx="3323492" cy="38404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90600" y="55626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“Atlanta Journal-Constitution” </a:t>
            </a:r>
            <a:r>
              <a:rPr lang="en-US" sz="2800" dirty="0" err="1" smtClean="0"/>
              <a:t>est</a:t>
            </a:r>
            <a:r>
              <a:rPr lang="en-US" sz="2800" dirty="0" smtClean="0"/>
              <a:t> un </a:t>
            </a:r>
            <a:r>
              <a:rPr lang="en-US" sz="2800" dirty="0" err="1" smtClean="0"/>
              <a:t>exemple</a:t>
            </a:r>
            <a:r>
              <a:rPr lang="en-US" sz="2800" dirty="0" smtClean="0"/>
              <a:t> d’un journal. 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Économiser (v.)</a:t>
            </a:r>
            <a:br>
              <a:rPr lang="fr-FR" dirty="0" smtClean="0"/>
            </a:br>
            <a:r>
              <a:rPr lang="fr-FR" sz="3200" dirty="0" smtClean="0"/>
              <a:t>Garder l’argent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876800"/>
            <a:ext cx="7772400" cy="1478760"/>
          </a:xfrm>
        </p:spPr>
        <p:txBody>
          <a:bodyPr/>
          <a:lstStyle/>
          <a:p>
            <a:r>
              <a:rPr lang="fr-FR" dirty="0" smtClean="0"/>
              <a:t>Je voudrais un Lamborghini, alors j’ai besoin d’économiser beaucoup !</a:t>
            </a:r>
            <a:endParaRPr lang="fr-FR" dirty="0"/>
          </a:p>
        </p:txBody>
      </p:sp>
      <p:pic>
        <p:nvPicPr>
          <p:cNvPr id="24578" name="Picture 2" descr="http://blogs.venturacountystar.com/vcs/dennert/archives/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2832100" cy="2832100"/>
          </a:xfrm>
          <a:prstGeom prst="rect">
            <a:avLst/>
          </a:prstGeom>
          <a:noFill/>
        </p:spPr>
      </p:pic>
      <p:pic>
        <p:nvPicPr>
          <p:cNvPr id="26625" name="Picture 1" descr="C:\Documents and Settings\benjamin riekhof.DCBE.145\Local Settings\Temporary Internet Files\Content.IE5\0CSOPN3Q\MC90043466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3962400" cy="3429000"/>
          </a:xfrm>
          <a:prstGeom prst="rect">
            <a:avLst/>
          </a:prstGeom>
          <a:noFill/>
        </p:spPr>
      </p:pic>
      <p:pic>
        <p:nvPicPr>
          <p:cNvPr id="26627" name="Picture 3" descr="http://www.carslash.com/wp-content/uploads/2008/09/lamborghini-murcielago-2008-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133600"/>
            <a:ext cx="1689099" cy="1266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274064"/>
          </a:xfrm>
        </p:spPr>
        <p:txBody>
          <a:bodyPr/>
          <a:lstStyle/>
          <a:p>
            <a:r>
              <a:rPr lang="fr-FR" dirty="0" smtClean="0"/>
              <a:t>Remarquer (v.)</a:t>
            </a:r>
            <a:br>
              <a:rPr lang="fr-FR" dirty="0" smtClean="0"/>
            </a:br>
            <a:r>
              <a:rPr lang="fr-FR" sz="3200" dirty="0" smtClean="0"/>
              <a:t>Voir; apercevoir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876800"/>
            <a:ext cx="7772400" cy="1707360"/>
          </a:xfrm>
        </p:spPr>
        <p:txBody>
          <a:bodyPr/>
          <a:lstStyle/>
          <a:p>
            <a:r>
              <a:rPr lang="fr-FR" dirty="0" smtClean="0"/>
              <a:t>Adam </a:t>
            </a:r>
            <a:r>
              <a:rPr lang="fr-FR" dirty="0" err="1" smtClean="0"/>
              <a:t>Sandler</a:t>
            </a:r>
            <a:r>
              <a:rPr lang="fr-FR" dirty="0" smtClean="0"/>
              <a:t> a remarqué une jolie fille dans la ville de New York. </a:t>
            </a:r>
            <a:endParaRPr lang="fr-FR" dirty="0"/>
          </a:p>
        </p:txBody>
      </p:sp>
      <p:pic>
        <p:nvPicPr>
          <p:cNvPr id="25602" name="Picture 2" descr="http://live.drjays.com/wp-content/uploads/2009/09/8eE96fF9DCC6DdD4__gall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2286000" cy="3256768"/>
          </a:xfrm>
          <a:prstGeom prst="rect">
            <a:avLst/>
          </a:prstGeom>
          <a:noFill/>
        </p:spPr>
      </p:pic>
      <p:pic>
        <p:nvPicPr>
          <p:cNvPr id="25604" name="Picture 4" descr="http://theentertainmenthotline.net/wp-content/uploads/2009/07/C4E_Blake_Lively_and_Leighton_Meester_on_the_set_of_Gossip_Girl_in_New_York_City_July_13_2009-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447800"/>
            <a:ext cx="2338754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Étrange (adj.)</a:t>
            </a:r>
            <a:br>
              <a:rPr lang="fr-FR" dirty="0" smtClean="0"/>
            </a:br>
            <a:r>
              <a:rPr lang="fr-FR" sz="3200" dirty="0" smtClean="0"/>
              <a:t>Bizarre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876800"/>
            <a:ext cx="7772400" cy="1478760"/>
          </a:xfrm>
        </p:spPr>
        <p:txBody>
          <a:bodyPr/>
          <a:lstStyle/>
          <a:p>
            <a:r>
              <a:rPr lang="fr-FR" dirty="0" smtClean="0"/>
              <a:t>Les sandales de poisson sont extrêmement étranges. </a:t>
            </a:r>
            <a:endParaRPr lang="fr-FR" dirty="0"/>
          </a:p>
        </p:txBody>
      </p:sp>
      <p:pic>
        <p:nvPicPr>
          <p:cNvPr id="22530" name="Picture 2" descr="http://fashionvictim101.files.wordpress.com/2009/06/weird-shoe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3810000" cy="293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Quelques (adj.)</a:t>
            </a:r>
            <a:br>
              <a:rPr lang="fr-FR" dirty="0" smtClean="0"/>
            </a:br>
            <a:r>
              <a:rPr lang="fr-FR" sz="3200" dirty="0" smtClean="0"/>
              <a:t>Un nombre imprécis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876800"/>
            <a:ext cx="7772400" cy="1478760"/>
          </a:xfrm>
        </p:spPr>
        <p:txBody>
          <a:bodyPr/>
          <a:lstStyle/>
          <a:p>
            <a:r>
              <a:rPr lang="fr-FR" dirty="0" smtClean="0"/>
              <a:t>Il y a quelques bonbons dans le pot, mais je ne sais pas combien…</a:t>
            </a:r>
            <a:endParaRPr lang="fr-FR" dirty="0"/>
          </a:p>
        </p:txBody>
      </p:sp>
      <p:pic>
        <p:nvPicPr>
          <p:cNvPr id="21506" name="Picture 2" descr="http://www.tangischools.org/TTMath/Clip%20art/math_estim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5591175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Là (adv.)</a:t>
            </a:r>
            <a:br>
              <a:rPr lang="fr-FR" dirty="0" smtClean="0"/>
            </a:br>
            <a:r>
              <a:rPr lang="fr-FR" sz="3200" dirty="0" smtClean="0"/>
              <a:t>Le contraire de « ici »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150640"/>
            <a:ext cx="7772400" cy="170736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20482" name="Picture 2" descr="http://mi.eng.cam.ac.uk/research/projects/Query/img/arro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3657600" cy="12405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1828800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Ici</a:t>
            </a:r>
            <a:endParaRPr lang="fr-FR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543800" y="16764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Là</a:t>
            </a:r>
            <a:endParaRPr lang="fr-FR" sz="3200" dirty="0"/>
          </a:p>
        </p:txBody>
      </p:sp>
      <p:pic>
        <p:nvPicPr>
          <p:cNvPr id="22532" name="Picture 4" descr="http://www.acontinuouslean.com/wp-content/uploads/2010/04/10_100401_JCrew_Oliver_0152_11-768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971800"/>
            <a:ext cx="2914650" cy="3886200"/>
          </a:xfrm>
          <a:prstGeom prst="rect">
            <a:avLst/>
          </a:prstGeom>
          <a:noFill/>
        </p:spPr>
      </p:pic>
      <p:pic>
        <p:nvPicPr>
          <p:cNvPr id="22534" name="Picture 6" descr="http://www.nickutopia.com/wp-content/uploads/2010/06/Jennette-McCurdy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2895600"/>
            <a:ext cx="1704609" cy="2514600"/>
          </a:xfrm>
          <a:prstGeom prst="rect">
            <a:avLst/>
          </a:prstGeom>
          <a:noFill/>
        </p:spPr>
      </p:pic>
      <p:pic>
        <p:nvPicPr>
          <p:cNvPr id="22535" name="Picture 7" descr="C:\Documents and Settings\benjamin riekhof.DCBE.145\Local Settings\Temporary Internet Files\Content.IE5\0CSOPN3Q\MC90043466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2362200"/>
            <a:ext cx="2934678" cy="23526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657600" y="2819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Je </a:t>
            </a:r>
            <a:r>
              <a:rPr lang="en-US" sz="2400" dirty="0" err="1" smtClean="0">
                <a:solidFill>
                  <a:schemeClr val="bg1"/>
                </a:solidFill>
              </a:rPr>
              <a:t>suis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ici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mais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là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4" name="Picture 1" descr="C:\Documents and Settings\benjamin riekhof.DCBE.145\Local Settings\Temporary Internet Files\Content.IE5\0CSOPN3Q\MC90043466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147776">
            <a:off x="4687885" y="3805632"/>
            <a:ext cx="3055597" cy="244961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181600" y="4953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chemeClr val="bg1"/>
                </a:solidFill>
              </a:rPr>
              <a:t>Mais</a:t>
            </a:r>
            <a:r>
              <a:rPr lang="en-US" sz="2400" dirty="0" smtClean="0">
                <a:solidFill>
                  <a:schemeClr val="bg1"/>
                </a:solidFill>
              </a:rPr>
              <a:t> JE </a:t>
            </a:r>
            <a:r>
              <a:rPr lang="en-US" sz="2400" dirty="0" err="1" smtClean="0">
                <a:solidFill>
                  <a:schemeClr val="bg1"/>
                </a:solidFill>
              </a:rPr>
              <a:t>suis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ici</a:t>
            </a:r>
            <a:r>
              <a:rPr lang="en-US" sz="2400" dirty="0" smtClean="0">
                <a:solidFill>
                  <a:schemeClr val="bg1"/>
                </a:solidFill>
              </a:rPr>
              <a:t> et </a:t>
            </a:r>
            <a:r>
              <a:rPr lang="en-US" sz="2400" dirty="0" err="1" smtClean="0">
                <a:solidFill>
                  <a:schemeClr val="bg1"/>
                </a:solidFill>
              </a:rPr>
              <a:t>tu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là</a:t>
            </a:r>
            <a:r>
              <a:rPr lang="en-US" sz="2400" dirty="0" smtClean="0">
                <a:solidFill>
                  <a:schemeClr val="bg1"/>
                </a:solidFill>
              </a:rPr>
              <a:t> !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197864"/>
          </a:xfrm>
        </p:spPr>
        <p:txBody>
          <a:bodyPr/>
          <a:lstStyle/>
          <a:p>
            <a:r>
              <a:rPr lang="fr-FR" dirty="0" smtClean="0"/>
              <a:t>Lourde (adj.)</a:t>
            </a:r>
            <a:br>
              <a:rPr lang="fr-FR" dirty="0" smtClean="0"/>
            </a:br>
            <a:r>
              <a:rPr lang="fr-FR" sz="3200" dirty="0" smtClean="0"/>
              <a:t>Difficile à lever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03040"/>
            <a:ext cx="7772400" cy="1554960"/>
          </a:xfrm>
        </p:spPr>
        <p:txBody>
          <a:bodyPr/>
          <a:lstStyle/>
          <a:p>
            <a:r>
              <a:rPr lang="fr-FR" dirty="0" smtClean="0"/>
              <a:t>Le livre est très </a:t>
            </a:r>
            <a:r>
              <a:rPr lang="fr-FR" dirty="0" err="1" smtClean="0"/>
              <a:t>très</a:t>
            </a:r>
            <a:r>
              <a:rPr lang="fr-FR" dirty="0" smtClean="0"/>
              <a:t> lourde !</a:t>
            </a:r>
            <a:endParaRPr lang="fr-FR" dirty="0"/>
          </a:p>
        </p:txBody>
      </p:sp>
      <p:pic>
        <p:nvPicPr>
          <p:cNvPr id="21508" name="Picture 4" descr="http://www.clipartheaven.com/clipart/business_&amp;_office/cartoons_(d_-_m)/heavy_boo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47800"/>
            <a:ext cx="331451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fr-FR" dirty="0" smtClean="0"/>
              <a:t>Pouvoir (v. </a:t>
            </a:r>
            <a:r>
              <a:rPr lang="fr-FR" dirty="0" err="1" smtClean="0"/>
              <a:t>irr</a:t>
            </a:r>
            <a:r>
              <a:rPr lang="fr-FR" dirty="0" smtClean="0"/>
              <a:t>.)</a:t>
            </a:r>
            <a:br>
              <a:rPr lang="fr-FR" dirty="0" smtClean="0"/>
            </a:br>
            <a:r>
              <a:rPr lang="fr-FR" sz="3200" dirty="0" smtClean="0"/>
              <a:t>Être capable de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772400" cy="3048000"/>
          </a:xfrm>
        </p:spPr>
        <p:txBody>
          <a:bodyPr numCol="2">
            <a:normAutofit lnSpcReduction="10000"/>
          </a:bodyPr>
          <a:lstStyle/>
          <a:p>
            <a:pPr>
              <a:buNone/>
            </a:pPr>
            <a:r>
              <a:rPr lang="fr-FR" dirty="0" smtClean="0"/>
              <a:t>Je peux</a:t>
            </a:r>
          </a:p>
          <a:p>
            <a:pPr>
              <a:buNone/>
            </a:pPr>
            <a:r>
              <a:rPr lang="fr-FR" dirty="0" smtClean="0"/>
              <a:t>Tu peux</a:t>
            </a:r>
          </a:p>
          <a:p>
            <a:pPr>
              <a:buNone/>
            </a:pPr>
            <a:r>
              <a:rPr lang="fr-FR" dirty="0" smtClean="0"/>
              <a:t>Il peut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Participe passé - pu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Nous pouvons</a:t>
            </a:r>
          </a:p>
          <a:p>
            <a:pPr>
              <a:buNone/>
            </a:pPr>
            <a:r>
              <a:rPr lang="fr-FR" dirty="0" smtClean="0"/>
              <a:t>Vous pouvez</a:t>
            </a:r>
          </a:p>
          <a:p>
            <a:pPr>
              <a:buNone/>
            </a:pPr>
            <a:r>
              <a:rPr lang="fr-FR" dirty="0" smtClean="0"/>
              <a:t>Ils peuvent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20483" name="Picture 3" descr="http://www.juggle.hodgepro.com/images/Juggling%20ball%20passing%20low%20res%20crop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352800"/>
            <a:ext cx="2581275" cy="32054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51816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Ils</a:t>
            </a:r>
            <a:r>
              <a:rPr lang="en-US" sz="3600" dirty="0" smtClean="0"/>
              <a:t> </a:t>
            </a:r>
            <a:r>
              <a:rPr lang="en-US" sz="3600" dirty="0" err="1" smtClean="0"/>
              <a:t>peuvent</a:t>
            </a:r>
            <a:r>
              <a:rPr lang="en-US" sz="3600" dirty="0" smtClean="0"/>
              <a:t> </a:t>
            </a:r>
            <a:r>
              <a:rPr lang="en-US" sz="3600" dirty="0" err="1" smtClean="0"/>
              <a:t>jongler</a:t>
            </a:r>
            <a:r>
              <a:rPr lang="en-US" sz="3600" dirty="0" smtClean="0"/>
              <a:t> </a:t>
            </a:r>
            <a:r>
              <a:rPr lang="en-US" sz="3600" dirty="0" err="1" smtClean="0"/>
              <a:t>bien</a:t>
            </a:r>
            <a:r>
              <a:rPr lang="en-US" sz="3600" dirty="0" smtClean="0"/>
              <a:t> 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280</TotalTime>
  <Words>375</Words>
  <Application>Microsoft Office PowerPoint</Application>
  <PresentationFormat>On-screen Show (4:3)</PresentationFormat>
  <Paragraphs>73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Metro</vt:lpstr>
      <vt:lpstr>Vocabulaire de L’homme en bleu</vt:lpstr>
      <vt:lpstr>Fois (n.) La fréquence</vt:lpstr>
      <vt:lpstr>Économiser (v.) Garder l’argent</vt:lpstr>
      <vt:lpstr>Remarquer (v.) Voir; apercevoir</vt:lpstr>
      <vt:lpstr>Étrange (adj.) Bizarre</vt:lpstr>
      <vt:lpstr>Quelques (adj.) Un nombre imprécis</vt:lpstr>
      <vt:lpstr>Là (adv.) Le contraire de « ici »</vt:lpstr>
      <vt:lpstr>Lourde (adj.) Difficile à lever</vt:lpstr>
      <vt:lpstr>Pouvoir (v. irr.) Être capable de</vt:lpstr>
      <vt:lpstr>Sans (adv.) Pas de </vt:lpstr>
      <vt:lpstr>Avoir l’air  Avoir l’apparence </vt:lpstr>
      <vt:lpstr>Appareil (n.) Machine </vt:lpstr>
      <vt:lpstr>Fin de partie 1</vt:lpstr>
      <vt:lpstr>Suivre (v. irr.) Marcher derrière</vt:lpstr>
      <vt:lpstr>Partout (adv.) Toutes les places</vt:lpstr>
      <vt:lpstr>En désordre Dans un état pas organisé </vt:lpstr>
      <vt:lpstr>Montrer (v.)  </vt:lpstr>
      <vt:lpstr>Chef (n.) Une personne en charge d’un groupe </vt:lpstr>
      <vt:lpstr>Voler (v.) Prendre quelque chose qui n’est pas votre propriété   </vt:lpstr>
      <vt:lpstr>Bande (n.) Un groupe de criminels </vt:lpstr>
      <vt:lpstr>Profiter (v.) Bénéficier </vt:lpstr>
      <vt:lpstr>Quitter (v.) Partir </vt:lpstr>
      <vt:lpstr>Fin de Partie 2</vt:lpstr>
      <vt:lpstr>Plaque d’immatriculation (n.) Une plaque avec un numéro qui identifie une voiture </vt:lpstr>
      <vt:lpstr>Voleur (adj.) Une personne qui vole les objets</vt:lpstr>
      <vt:lpstr>Récupérer (v.) Prendre encore</vt:lpstr>
      <vt:lpstr>Journal (n.)</vt:lpstr>
    </vt:vector>
  </TitlesOfParts>
  <Company>DCSS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L’homme en bleu</dc:title>
  <dc:creator>Test Apps1</dc:creator>
  <cp:lastModifiedBy>Test Apps1</cp:lastModifiedBy>
  <cp:revision>31</cp:revision>
  <dcterms:created xsi:type="dcterms:W3CDTF">2010-11-03T12:47:01Z</dcterms:created>
  <dcterms:modified xsi:type="dcterms:W3CDTF">2010-11-15T14:37:04Z</dcterms:modified>
</cp:coreProperties>
</file>