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7" r:id="rId8"/>
    <p:sldId id="268" r:id="rId9"/>
    <p:sldId id="269" r:id="rId10"/>
    <p:sldId id="270" r:id="rId11"/>
    <p:sldId id="262" r:id="rId12"/>
    <p:sldId id="266" r:id="rId13"/>
    <p:sldId id="263" r:id="rId14"/>
    <p:sldId id="271" r:id="rId15"/>
    <p:sldId id="272" r:id="rId16"/>
    <p:sldId id="273" r:id="rId17"/>
    <p:sldId id="274" r:id="rId18"/>
    <p:sldId id="275" r:id="rId19"/>
    <p:sldId id="276" r:id="rId20"/>
    <p:sldId id="277" r:id="rId21"/>
    <p:sldId id="290" r:id="rId22"/>
    <p:sldId id="294" r:id="rId23"/>
    <p:sldId id="278" r:id="rId24"/>
    <p:sldId id="279" r:id="rId25"/>
    <p:sldId id="280" r:id="rId26"/>
    <p:sldId id="281" r:id="rId27"/>
    <p:sldId id="282" r:id="rId28"/>
    <p:sldId id="283" r:id="rId29"/>
    <p:sldId id="292" r:id="rId30"/>
    <p:sldId id="291" r:id="rId31"/>
    <p:sldId id="284" r:id="rId32"/>
    <p:sldId id="285" r:id="rId33"/>
    <p:sldId id="286" r:id="rId34"/>
    <p:sldId id="287" r:id="rId35"/>
    <p:sldId id="295" r:id="rId36"/>
    <p:sldId id="296"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6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9D52CE-FF80-4A24-A582-89D9A33BADB8}" type="datetimeFigureOut">
              <a:rPr lang="en-US" smtClean="0"/>
              <a:pPr/>
              <a:t>3/13/2013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DC5023-6752-4E82-B591-4C8E600A9F22}" type="slidenum">
              <a:rPr lang="en-US" smtClean="0"/>
              <a:pPr/>
              <a:t>‹#›</a:t>
            </a:fld>
            <a:endParaRPr lang="en-US"/>
          </a:p>
        </p:txBody>
      </p:sp>
    </p:spTree>
    <p:extLst>
      <p:ext uri="{BB962C8B-B14F-4D97-AF65-F5344CB8AC3E}">
        <p14:creationId xmlns:p14="http://schemas.microsoft.com/office/powerpoint/2010/main" val="2068135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DC5023-6752-4E82-B591-4C8E600A9F22}"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5400BF-9695-4BD1-B3A5-0794A683FAF8}"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5400BF-9695-4BD1-B3A5-0794A683FAF8}"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5400BF-9695-4BD1-B3A5-0794A683FAF8}"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5400BF-9695-4BD1-B3A5-0794A683FAF8}"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5400BF-9695-4BD1-B3A5-0794A683FAF8}" type="datetimeFigureOut">
              <a:rPr lang="en-US" smtClean="0"/>
              <a:pPr/>
              <a:t>3/13/2013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A5400BF-9695-4BD1-B3A5-0794A683FAF8}" type="datetimeFigureOut">
              <a:rPr lang="en-US" smtClean="0"/>
              <a:pPr/>
              <a:t>3/13/2013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5400BF-9695-4BD1-B3A5-0794A683FAF8}" type="datetimeFigureOut">
              <a:rPr lang="en-US" smtClean="0"/>
              <a:pPr/>
              <a:t>3/13/2013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5400BF-9695-4BD1-B3A5-0794A683FAF8}" type="datetimeFigureOut">
              <a:rPr lang="en-US" smtClean="0"/>
              <a:pPr/>
              <a:t>3/13/2013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5400BF-9695-4BD1-B3A5-0794A683FAF8}" type="datetimeFigureOut">
              <a:rPr lang="en-US" smtClean="0"/>
              <a:pPr/>
              <a:t>3/13/2013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5400BF-9695-4BD1-B3A5-0794A683FAF8}" type="datetimeFigureOut">
              <a:rPr lang="en-US" smtClean="0"/>
              <a:pPr/>
              <a:t>3/13/2013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5400BF-9695-4BD1-B3A5-0794A683FAF8}" type="datetimeFigureOut">
              <a:rPr lang="en-US" smtClean="0"/>
              <a:pPr/>
              <a:t>3/13/2013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C7F08-0228-4B9F-8F3F-F22829A423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400BF-9695-4BD1-B3A5-0794A683FAF8}" type="datetimeFigureOut">
              <a:rPr lang="en-US" smtClean="0"/>
              <a:pPr/>
              <a:t>3/13/2013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AC7F08-0228-4B9F-8F3F-F22829A423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http://algeriecasbah.afrikblog.com/albums/la_casbah_d_alger__vol__1_/index.html"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hyperlink" Target="http://commons.wikimedia.org/wiki/File:Monument_of_the_Martyrs_01_Algiers.jpg"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heartsmoke.com/cnbnt.php?XyrZqMT1TNg6EVHT8stA=c7/iyLsxkgC1jpv5GBj3MEKIwNEH4N+kI7/qI5OrtvGssBU5rhxdQa7HnLUKOYhNtERnmEu82gHq5sdOpm/bTA=="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www.heartsmoke.com/cnbnt.php?XyrZqMT1TNg6EVHT8stA=c7/iyLsxkgC1jpv5GBj3MEKIwNEH4N+kI7/qI5OrtvGbWRd13sEPP3q0DSkKnYadWfWM7REsHUruEVw85tDX02ddVGZA7IrUl43U23R/DIg=" TargetMode="Externa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upload.wikimedia.org/wikipedia/commons/e/e4/Bourguiba_1960.jp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hyperlink" Target="//upload.wikimedia.org/wikipedia/commons/d/de/Zine_El_Abidine_Ben_Ali.jpg" TargetMode="External"/><Relationship Id="rId4" Type="http://schemas.openxmlformats.org/officeDocument/2006/relationships/image" Target="../media/image55.jpe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heartsmoke.com/cnbnt.php?XyrZqMT1TNg6EVHT8stA=c7/iyLsxkgC1jpv5GBj3MEKIwNEH4N+kI7/qI5OrtvHsaG3UVUT6ub8XfW8v1i45Y667iv/gPZ9OxNTORyyAvB3TzYLld8D58yQuYi/Atrw="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www.heartsmoke.com/cnbnt.php?XyrZqMT1TNg6EVHT8stA=c7/iyLsxkgC1jpv5GBj3MEKIwNEH4N+kI7/qI5OrtvH+ZTPXYB3+XD13ZVdr7PatOqBkf+VVx5uVhxLlrx9a3f2l/xbFJqZpclv62zLsfQk=" TargetMode="Externa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heartsmoke.com/cnbnt.php?XyrZqMT1TNg6EVHT8stA=c7/iyLsxkgC1jpv5GBj3MEKIwNEH4N+kI7/qI5OrtvEfseoiMLnTU7La9oaVX3NvSa/8/3iEG0jDUNnMd/wD7FLkaO7iz2mPd2wjL0dASYw="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www.heartsmoke.com/cnbnt.php?XyrZqMT1TNg6EVHT8stA=c7/iyLsxkgC1jpv5GBj3MEKIwNEH4N+kI7/qI5OrtvFsb+xcomCuJAb6VpsEEHwGOIpAlrlCZ4TKikKR7FZ36xBHGF5q5HKXVd7T8SeVYO1oDzSdARoDObUw5+euhrJ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6" name="Rectangle 5"/>
          <p:cNvSpPr/>
          <p:nvPr/>
        </p:nvSpPr>
        <p:spPr>
          <a:xfrm>
            <a:off x="762000" y="457200"/>
            <a:ext cx="78486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Maghreb</a:t>
            </a:r>
          </a:p>
          <a:p>
            <a:pPr algn="ctr"/>
            <a:r>
              <a:rPr lang="en-US" sz="6000" b="1" dirty="0" smtClean="0">
                <a:solidFill>
                  <a:srgbClr val="FFC000"/>
                </a:solidFill>
              </a:rPr>
              <a:t>francophone</a:t>
            </a:r>
            <a:endParaRPr lang="en-US" sz="6000" b="1" dirty="0">
              <a:solidFill>
                <a:srgbClr val="FFC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2286000" y="3365593"/>
            <a:ext cx="5200650" cy="34924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C000"/>
                </a:solidFill>
              </a:rPr>
              <a:t>Les contributions du monde </a:t>
            </a:r>
            <a:r>
              <a:rPr lang="en-US" sz="4000" b="1" dirty="0" err="1" smtClean="0">
                <a:solidFill>
                  <a:srgbClr val="FFC000"/>
                </a:solidFill>
              </a:rPr>
              <a:t>arabe</a:t>
            </a:r>
            <a:endParaRPr lang="en-US" sz="4000" b="1" dirty="0">
              <a:solidFill>
                <a:srgbClr val="FFC000"/>
              </a:solidFill>
            </a:endParaRPr>
          </a:p>
        </p:txBody>
      </p:sp>
      <p:pic>
        <p:nvPicPr>
          <p:cNvPr id="29698" name="Picture 2" descr="http://farm4.static.flickr.com/3651/3617824122_5e33d48567_z.jpg?zz=1"/>
          <p:cNvPicPr>
            <a:picLocks noChangeAspect="1" noChangeArrowheads="1"/>
          </p:cNvPicPr>
          <p:nvPr/>
        </p:nvPicPr>
        <p:blipFill>
          <a:blip r:embed="rId3" cstate="print"/>
          <a:srcRect/>
          <a:stretch>
            <a:fillRect/>
          </a:stretch>
        </p:blipFill>
        <p:spPr bwMode="auto">
          <a:xfrm>
            <a:off x="2209800" y="1219200"/>
            <a:ext cx="4724400" cy="3962400"/>
          </a:xfrm>
          <a:prstGeom prst="rect">
            <a:avLst/>
          </a:prstGeom>
          <a:noFill/>
        </p:spPr>
      </p:pic>
      <p:sp>
        <p:nvSpPr>
          <p:cNvPr id="7" name="Rectangle 6"/>
          <p:cNvSpPr/>
          <p:nvPr/>
        </p:nvSpPr>
        <p:spPr>
          <a:xfrm>
            <a:off x="990600" y="5410200"/>
            <a:ext cx="7010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 calligraphie arabe a inspiré le monde des arts.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smtClean="0">
                <a:solidFill>
                  <a:srgbClr val="FFC000"/>
                </a:solidFill>
              </a:rPr>
              <a:t>Une</a:t>
            </a:r>
            <a:r>
              <a:rPr lang="en-US" sz="6000" b="1" dirty="0" smtClean="0">
                <a:solidFill>
                  <a:srgbClr val="FFC000"/>
                </a:solidFill>
              </a:rPr>
              <a:t> petite histoire</a:t>
            </a:r>
            <a:endParaRPr lang="en-US" sz="6000" b="1" dirty="0">
              <a:solidFill>
                <a:srgbClr val="FFC000"/>
              </a:solidFill>
            </a:endParaRPr>
          </a:p>
        </p:txBody>
      </p:sp>
      <p:sp>
        <p:nvSpPr>
          <p:cNvPr id="6" name="Rectangle 5"/>
          <p:cNvSpPr/>
          <p:nvPr/>
        </p:nvSpPr>
        <p:spPr>
          <a:xfrm>
            <a:off x="685800" y="990600"/>
            <a:ext cx="7848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En 1830, la colonisation française a commencé avec l’Algérie, puis  la Tunisie, et enfin le Maroc en 1912.  </a:t>
            </a:r>
            <a:endParaRPr lang="fr-FR" sz="2400" dirty="0">
              <a:solidFill>
                <a:srgbClr val="FFC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914400" y="2057400"/>
            <a:ext cx="2590800" cy="3559379"/>
          </a:xfrm>
          <a:prstGeom prst="rect">
            <a:avLst/>
          </a:prstGeom>
          <a:noFill/>
          <a:ln w="9525">
            <a:noFill/>
            <a:miter lim="800000"/>
            <a:headEnd/>
            <a:tailEnd/>
          </a:ln>
          <a:effectLst/>
        </p:spPr>
      </p:pic>
      <p:sp>
        <p:nvSpPr>
          <p:cNvPr id="8" name="Rectangle 7"/>
          <p:cNvSpPr/>
          <p:nvPr/>
        </p:nvSpPr>
        <p:spPr>
          <a:xfrm>
            <a:off x="304800" y="5638800"/>
            <a:ext cx="4038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Tableau d’une mosquée transformée en cathédrale, Alger (1899)</a:t>
            </a:r>
          </a:p>
        </p:txBody>
      </p:sp>
      <p:pic>
        <p:nvPicPr>
          <p:cNvPr id="1027" name="Picture 3"/>
          <p:cNvPicPr>
            <a:picLocks noChangeAspect="1" noChangeArrowheads="1"/>
          </p:cNvPicPr>
          <p:nvPr/>
        </p:nvPicPr>
        <p:blipFill>
          <a:blip r:embed="rId4" cstate="print"/>
          <a:srcRect/>
          <a:stretch>
            <a:fillRect/>
          </a:stretch>
        </p:blipFill>
        <p:spPr bwMode="auto">
          <a:xfrm>
            <a:off x="4724400" y="2133600"/>
            <a:ext cx="4626885" cy="3452813"/>
          </a:xfrm>
          <a:prstGeom prst="rect">
            <a:avLst/>
          </a:prstGeom>
          <a:noFill/>
          <a:ln w="9525">
            <a:noFill/>
            <a:miter lim="800000"/>
            <a:headEnd/>
            <a:tailEnd/>
          </a:ln>
          <a:effectLst/>
        </p:spPr>
      </p:pic>
      <p:sp>
        <p:nvSpPr>
          <p:cNvPr id="11" name="Rectangle 10"/>
          <p:cNvSpPr/>
          <p:nvPr/>
        </p:nvSpPr>
        <p:spPr>
          <a:xfrm>
            <a:off x="5105400" y="5638800"/>
            <a:ext cx="3733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Tableau des immeubles, style français, Alger (1899)</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smtClean="0">
                <a:solidFill>
                  <a:srgbClr val="FFC000"/>
                </a:solidFill>
              </a:rPr>
              <a:t>Une</a:t>
            </a:r>
            <a:r>
              <a:rPr lang="en-US" sz="6000" b="1" dirty="0" smtClean="0">
                <a:solidFill>
                  <a:srgbClr val="FFC000"/>
                </a:solidFill>
              </a:rPr>
              <a:t> petite histoire</a:t>
            </a:r>
            <a:endParaRPr lang="en-US" sz="6000" b="1" dirty="0">
              <a:solidFill>
                <a:srgbClr val="FFC000"/>
              </a:solidFill>
            </a:endParaRPr>
          </a:p>
        </p:txBody>
      </p:sp>
      <p:sp>
        <p:nvSpPr>
          <p:cNvPr id="6" name="Rectangle 5"/>
          <p:cNvSpPr/>
          <p:nvPr/>
        </p:nvSpPr>
        <p:spPr>
          <a:xfrm>
            <a:off x="685800" y="990600"/>
            <a:ext cx="7848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t>
            </a:r>
            <a:r>
              <a:rPr lang="fr-FR" sz="2400" dirty="0" err="1" smtClean="0">
                <a:solidFill>
                  <a:srgbClr val="FFC000"/>
                </a:solidFill>
              </a:rPr>
              <a:t>Algerie</a:t>
            </a:r>
            <a:r>
              <a:rPr lang="fr-FR" sz="2400" dirty="0" smtClean="0">
                <a:solidFill>
                  <a:srgbClr val="FFC000"/>
                </a:solidFill>
              </a:rPr>
              <a:t> a reçu son indépendance en 1962 après une guerre contre la France qui a commencé en 1954. Le Maroc a reçu son indépendance en 1956, et la Tunisie en 1956.</a:t>
            </a:r>
            <a:endParaRPr lang="fr-FR" sz="2400" dirty="0">
              <a:solidFill>
                <a:srgbClr val="FFC000"/>
              </a:solidFill>
            </a:endParaRPr>
          </a:p>
        </p:txBody>
      </p:sp>
      <p:pic>
        <p:nvPicPr>
          <p:cNvPr id="1026" name="Picture 2" descr="http://modernmideast.wikispaces.com/file/view/1827608.jpg/105875033/1827608.jpg"/>
          <p:cNvPicPr>
            <a:picLocks noChangeAspect="1" noChangeArrowheads="1"/>
          </p:cNvPicPr>
          <p:nvPr/>
        </p:nvPicPr>
        <p:blipFill>
          <a:blip r:embed="rId3" cstate="print"/>
          <a:srcRect/>
          <a:stretch>
            <a:fillRect/>
          </a:stretch>
        </p:blipFill>
        <p:spPr bwMode="auto">
          <a:xfrm>
            <a:off x="304800" y="2590800"/>
            <a:ext cx="4181475" cy="2792125"/>
          </a:xfrm>
          <a:prstGeom prst="rect">
            <a:avLst/>
          </a:prstGeom>
          <a:noFill/>
        </p:spPr>
      </p:pic>
      <p:pic>
        <p:nvPicPr>
          <p:cNvPr id="1028" name="Picture 4" descr="http://bp0.blogger.com/_JF8UtJK3aog/Ro2mJsc3LoI/AAAAAAAAETg/ERrMKvCnMVg/s400/d.jpg"/>
          <p:cNvPicPr>
            <a:picLocks noChangeAspect="1" noChangeArrowheads="1"/>
          </p:cNvPicPr>
          <p:nvPr/>
        </p:nvPicPr>
        <p:blipFill>
          <a:blip r:embed="rId4" cstate="print"/>
          <a:srcRect/>
          <a:stretch>
            <a:fillRect/>
          </a:stretch>
        </p:blipFill>
        <p:spPr bwMode="auto">
          <a:xfrm>
            <a:off x="4760366" y="2590800"/>
            <a:ext cx="4383634" cy="2914650"/>
          </a:xfrm>
          <a:prstGeom prst="rect">
            <a:avLst/>
          </a:prstGeom>
          <a:noFill/>
        </p:spPr>
      </p:pic>
      <p:sp>
        <p:nvSpPr>
          <p:cNvPr id="9" name="Rectangle 8"/>
          <p:cNvSpPr/>
          <p:nvPr/>
        </p:nvSpPr>
        <p:spPr>
          <a:xfrm>
            <a:off x="1371600" y="5791200"/>
            <a:ext cx="6781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Fêtes d’indépendance en Algérie et a Maroc.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1828800" y="1066800"/>
            <a:ext cx="4800600" cy="24003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0" y="4343400"/>
            <a:ext cx="3805206" cy="25146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4038600" y="3505200"/>
            <a:ext cx="5319943" cy="3581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6" name="Rectangle 5"/>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 capitale et la plus grande ville de l’Algérie est Alger.</a:t>
            </a:r>
            <a:endParaRPr lang="fr-FR" sz="2400" dirty="0">
              <a:solidFill>
                <a:srgbClr val="FFC000"/>
              </a:solidFill>
            </a:endParaRPr>
          </a:p>
        </p:txBody>
      </p:sp>
      <p:pic>
        <p:nvPicPr>
          <p:cNvPr id="1026" name="Picture 2">
            <a:hlinkClick r:id="rId3"/>
          </p:cNvPr>
          <p:cNvPicPr>
            <a:picLocks noChangeAspect="1" noChangeArrowheads="1"/>
          </p:cNvPicPr>
          <p:nvPr/>
        </p:nvPicPr>
        <p:blipFill>
          <a:blip r:embed="rId4" cstate="print"/>
          <a:srcRect/>
          <a:stretch>
            <a:fillRect/>
          </a:stretch>
        </p:blipFill>
        <p:spPr bwMode="auto">
          <a:xfrm>
            <a:off x="457200" y="2286000"/>
            <a:ext cx="3476625" cy="35433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419600" y="1981200"/>
            <a:ext cx="4927600" cy="3695700"/>
          </a:xfrm>
          <a:prstGeom prst="rect">
            <a:avLst/>
          </a:prstGeom>
          <a:noFill/>
          <a:ln w="9525">
            <a:noFill/>
            <a:miter lim="800000"/>
            <a:headEnd/>
            <a:tailEnd/>
          </a:ln>
          <a:effectLst/>
        </p:spPr>
      </p:pic>
    </p:spTree>
    <p:extLst>
      <p:ext uri="{BB962C8B-B14F-4D97-AF65-F5344CB8AC3E}">
        <p14:creationId xmlns:p14="http://schemas.microsoft.com/office/powerpoint/2010/main" val="17263664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6" name="Rectangle 5"/>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Au nord, il y a la mer Méditerranée et les montagnes Atlas.</a:t>
            </a:r>
            <a:endParaRPr lang="fr-FR" sz="2400" dirty="0">
              <a:solidFill>
                <a:srgbClr val="FFC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0" y="3276600"/>
            <a:ext cx="4775200" cy="35814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4953000" y="2209800"/>
            <a:ext cx="4419600" cy="3314700"/>
          </a:xfrm>
          <a:prstGeom prst="rect">
            <a:avLst/>
          </a:prstGeom>
          <a:noFill/>
          <a:ln w="9525">
            <a:noFill/>
            <a:miter lim="800000"/>
            <a:headEnd/>
            <a:tailEnd/>
          </a:ln>
          <a:effectLst/>
        </p:spPr>
      </p:pic>
    </p:spTree>
    <p:extLst>
      <p:ext uri="{BB962C8B-B14F-4D97-AF65-F5344CB8AC3E}">
        <p14:creationId xmlns:p14="http://schemas.microsoft.com/office/powerpoint/2010/main" val="34396413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6" name="Rectangle 5"/>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Au sud, il y a le désert Sahara</a:t>
            </a:r>
          </a:p>
        </p:txBody>
      </p:sp>
      <p:pic>
        <p:nvPicPr>
          <p:cNvPr id="3074" name="Picture 2"/>
          <p:cNvPicPr>
            <a:picLocks noChangeAspect="1" noChangeArrowheads="1"/>
          </p:cNvPicPr>
          <p:nvPr/>
        </p:nvPicPr>
        <p:blipFill>
          <a:blip r:embed="rId3" cstate="print"/>
          <a:srcRect/>
          <a:stretch>
            <a:fillRect/>
          </a:stretch>
        </p:blipFill>
        <p:spPr bwMode="auto">
          <a:xfrm>
            <a:off x="0" y="1752600"/>
            <a:ext cx="4830178" cy="31242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4572000" y="3524250"/>
            <a:ext cx="4876800" cy="3657600"/>
          </a:xfrm>
          <a:prstGeom prst="rect">
            <a:avLst/>
          </a:prstGeom>
          <a:noFill/>
          <a:ln w="9525">
            <a:noFill/>
            <a:miter lim="800000"/>
            <a:headEnd/>
            <a:tailEnd/>
          </a:ln>
          <a:effectLst/>
        </p:spPr>
      </p:pic>
    </p:spTree>
    <p:extLst>
      <p:ext uri="{BB962C8B-B14F-4D97-AF65-F5344CB8AC3E}">
        <p14:creationId xmlns:p14="http://schemas.microsoft.com/office/powerpoint/2010/main" val="3722791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6" name="Rectangle 5"/>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Il y a les villes modernes.</a:t>
            </a:r>
          </a:p>
        </p:txBody>
      </p:sp>
      <p:pic>
        <p:nvPicPr>
          <p:cNvPr id="14338" name="Picture 2"/>
          <p:cNvPicPr>
            <a:picLocks noChangeAspect="1" noChangeArrowheads="1"/>
          </p:cNvPicPr>
          <p:nvPr/>
        </p:nvPicPr>
        <p:blipFill>
          <a:blip r:embed="rId3" cstate="print"/>
          <a:srcRect/>
          <a:stretch>
            <a:fillRect/>
          </a:stretch>
        </p:blipFill>
        <p:spPr bwMode="auto">
          <a:xfrm>
            <a:off x="990600" y="1676400"/>
            <a:ext cx="7191375" cy="4572000"/>
          </a:xfrm>
          <a:prstGeom prst="rect">
            <a:avLst/>
          </a:prstGeom>
          <a:noFill/>
          <a:ln w="9525">
            <a:noFill/>
            <a:miter lim="800000"/>
            <a:headEnd/>
            <a:tailEnd/>
          </a:ln>
          <a:effectLst/>
        </p:spPr>
      </p:pic>
    </p:spTree>
    <p:extLst>
      <p:ext uri="{BB962C8B-B14F-4D97-AF65-F5344CB8AC3E}">
        <p14:creationId xmlns:p14="http://schemas.microsoft.com/office/powerpoint/2010/main" val="11851824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6" name="Rectangle 5"/>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Et des anciennes cultures</a:t>
            </a:r>
          </a:p>
        </p:txBody>
      </p:sp>
      <p:pic>
        <p:nvPicPr>
          <p:cNvPr id="15362" name="Picture 2"/>
          <p:cNvPicPr>
            <a:picLocks noChangeAspect="1" noChangeArrowheads="1"/>
          </p:cNvPicPr>
          <p:nvPr/>
        </p:nvPicPr>
        <p:blipFill>
          <a:blip r:embed="rId3" cstate="print"/>
          <a:srcRect/>
          <a:stretch>
            <a:fillRect/>
          </a:stretch>
        </p:blipFill>
        <p:spPr bwMode="auto">
          <a:xfrm>
            <a:off x="304800" y="2819400"/>
            <a:ext cx="4819650" cy="320992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4" cstate="print"/>
          <a:srcRect/>
          <a:stretch>
            <a:fillRect/>
          </a:stretch>
        </p:blipFill>
        <p:spPr bwMode="auto">
          <a:xfrm>
            <a:off x="5934075" y="1752600"/>
            <a:ext cx="3209925" cy="4819650"/>
          </a:xfrm>
          <a:prstGeom prst="rect">
            <a:avLst/>
          </a:prstGeom>
          <a:noFill/>
          <a:ln w="9525">
            <a:noFill/>
            <a:miter lim="800000"/>
            <a:headEnd/>
            <a:tailEnd/>
          </a:ln>
          <a:effectLst/>
        </p:spPr>
      </p:pic>
    </p:spTree>
    <p:extLst>
      <p:ext uri="{BB962C8B-B14F-4D97-AF65-F5344CB8AC3E}">
        <p14:creationId xmlns:p14="http://schemas.microsoft.com/office/powerpoint/2010/main" val="20550828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6" name="Rectangle 5"/>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Ils ont un très bon équipe de foot.</a:t>
            </a:r>
          </a:p>
        </p:txBody>
      </p:sp>
      <p:pic>
        <p:nvPicPr>
          <p:cNvPr id="16386" name="Picture 2"/>
          <p:cNvPicPr>
            <a:picLocks noChangeAspect="1" noChangeArrowheads="1"/>
          </p:cNvPicPr>
          <p:nvPr/>
        </p:nvPicPr>
        <p:blipFill>
          <a:blip r:embed="rId3" cstate="print"/>
          <a:srcRect/>
          <a:stretch>
            <a:fillRect/>
          </a:stretch>
        </p:blipFill>
        <p:spPr bwMode="auto">
          <a:xfrm>
            <a:off x="304800" y="3200400"/>
            <a:ext cx="3381375" cy="3286125"/>
          </a:xfrm>
          <a:prstGeom prst="rect">
            <a:avLst/>
          </a:prstGeom>
          <a:noFill/>
          <a:ln w="9525">
            <a:noFill/>
            <a:miter lim="800000"/>
            <a:headEnd/>
            <a:tailEnd/>
          </a:ln>
          <a:effectLst/>
        </p:spPr>
      </p:pic>
      <p:pic>
        <p:nvPicPr>
          <p:cNvPr id="16387" name="Picture 3"/>
          <p:cNvPicPr>
            <a:picLocks noChangeAspect="1" noChangeArrowheads="1"/>
          </p:cNvPicPr>
          <p:nvPr/>
        </p:nvPicPr>
        <p:blipFill>
          <a:blip r:embed="rId4" cstate="print"/>
          <a:srcRect/>
          <a:stretch>
            <a:fillRect/>
          </a:stretch>
        </p:blipFill>
        <p:spPr bwMode="auto">
          <a:xfrm>
            <a:off x="3810000" y="2057400"/>
            <a:ext cx="5505450" cy="4052372"/>
          </a:xfrm>
          <a:prstGeom prst="rect">
            <a:avLst/>
          </a:prstGeom>
          <a:noFill/>
          <a:ln w="9525">
            <a:noFill/>
            <a:miter lim="800000"/>
            <a:headEnd/>
            <a:tailEnd/>
          </a:ln>
          <a:effectLst/>
        </p:spPr>
      </p:pic>
    </p:spTree>
    <p:extLst>
      <p:ext uri="{BB962C8B-B14F-4D97-AF65-F5344CB8AC3E}">
        <p14:creationId xmlns:p14="http://schemas.microsoft.com/office/powerpoint/2010/main" val="332125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pic>
        <p:nvPicPr>
          <p:cNvPr id="6146" name="Picture 2" descr="http://www.tlfq.ulaval.ca/axl/afrique/images/maghreb2-pop-map.jpg"/>
          <p:cNvPicPr>
            <a:picLocks noChangeAspect="1" noChangeArrowheads="1"/>
          </p:cNvPicPr>
          <p:nvPr/>
        </p:nvPicPr>
        <p:blipFill>
          <a:blip r:embed="rId3" cstate="print"/>
          <a:srcRect/>
          <a:stretch>
            <a:fillRect/>
          </a:stretch>
        </p:blipFill>
        <p:spPr bwMode="auto">
          <a:xfrm>
            <a:off x="1143000" y="2438400"/>
            <a:ext cx="6966857" cy="4572000"/>
          </a:xfrm>
          <a:prstGeom prst="rect">
            <a:avLst/>
          </a:prstGeom>
          <a:noFill/>
        </p:spPr>
      </p:pic>
      <p:sp>
        <p:nvSpPr>
          <p:cNvPr id="7" name="Rectangle 6"/>
          <p:cNvSpPr/>
          <p:nvPr/>
        </p:nvSpPr>
        <p:spPr>
          <a:xfrm>
            <a:off x="381000" y="0"/>
            <a:ext cx="8534400" cy="2438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3200" b="1" dirty="0" smtClean="0">
                <a:solidFill>
                  <a:srgbClr val="FFC000"/>
                </a:solidFill>
              </a:rPr>
              <a:t>Le Maghreb consiste des pays en Afrique du nord qui font partie du monde arabe. </a:t>
            </a:r>
          </a:p>
          <a:p>
            <a:endParaRPr lang="fr-FR" sz="3200" b="1" dirty="0" smtClean="0">
              <a:solidFill>
                <a:srgbClr val="FFC000"/>
              </a:solidFill>
            </a:endParaRPr>
          </a:p>
          <a:p>
            <a:r>
              <a:rPr lang="fr-FR" sz="3200" b="1" dirty="0" smtClean="0">
                <a:solidFill>
                  <a:srgbClr val="FFC000"/>
                </a:solidFill>
              </a:rPr>
              <a:t>Le Maghreb francophone consiste des pays maghrébins qui utilisent le français. </a:t>
            </a:r>
            <a:endParaRPr lang="fr-FR" sz="3200" b="1" dirty="0">
              <a:solidFill>
                <a:srgbClr val="FFC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pic>
        <p:nvPicPr>
          <p:cNvPr id="17411" name="Picture 3"/>
          <p:cNvPicPr>
            <a:picLocks noChangeAspect="1" noChangeArrowheads="1"/>
          </p:cNvPicPr>
          <p:nvPr/>
        </p:nvPicPr>
        <p:blipFill>
          <a:blip r:embed="rId3" cstate="print"/>
          <a:srcRect/>
          <a:stretch>
            <a:fillRect/>
          </a:stretch>
        </p:blipFill>
        <p:spPr bwMode="auto">
          <a:xfrm>
            <a:off x="5638800" y="1981200"/>
            <a:ext cx="3657600" cy="4543602"/>
          </a:xfrm>
          <a:prstGeom prst="rect">
            <a:avLst/>
          </a:prstGeom>
          <a:noFill/>
          <a:ln w="9525">
            <a:noFill/>
            <a:miter lim="800000"/>
            <a:headEnd/>
            <a:tailEnd/>
          </a:ln>
          <a:effectLst/>
        </p:spPr>
      </p:pic>
      <p:sp>
        <p:nvSpPr>
          <p:cNvPr id="7" name="Rectangle 6"/>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8" name="Rectangle 7"/>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Ils mangent du curry et beaucoup de couscous.</a:t>
            </a:r>
          </a:p>
        </p:txBody>
      </p:sp>
      <p:pic>
        <p:nvPicPr>
          <p:cNvPr id="17412" name="Picture 4"/>
          <p:cNvPicPr>
            <a:picLocks noChangeAspect="1" noChangeArrowheads="1"/>
          </p:cNvPicPr>
          <p:nvPr/>
        </p:nvPicPr>
        <p:blipFill>
          <a:blip r:embed="rId4" cstate="print"/>
          <a:srcRect/>
          <a:stretch>
            <a:fillRect/>
          </a:stretch>
        </p:blipFill>
        <p:spPr bwMode="auto">
          <a:xfrm>
            <a:off x="228600" y="2438400"/>
            <a:ext cx="5233191" cy="3362325"/>
          </a:xfrm>
          <a:prstGeom prst="rect">
            <a:avLst/>
          </a:prstGeom>
          <a:noFill/>
          <a:ln w="9525">
            <a:noFill/>
            <a:miter lim="800000"/>
            <a:headEnd/>
            <a:tailEnd/>
          </a:ln>
          <a:effectLst/>
        </p:spPr>
      </p:pic>
    </p:spTree>
    <p:extLst>
      <p:ext uri="{BB962C8B-B14F-4D97-AF65-F5344CB8AC3E}">
        <p14:creationId xmlns:p14="http://schemas.microsoft.com/office/powerpoint/2010/main" val="32747640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descr="http://www2.spsu.edu/math/tile/grammar/arab/arab3.jpg"/>
          <p:cNvPicPr>
            <a:picLocks noChangeAspect="1" noChangeArrowheads="1"/>
          </p:cNvPicPr>
          <p:nvPr/>
        </p:nvPicPr>
        <p:blipFill>
          <a:blip r:embed="rId2" cstate="print"/>
          <a:srcRect/>
          <a:stretch>
            <a:fillRect/>
          </a:stretch>
        </p:blipFill>
        <p:spPr bwMode="auto">
          <a:xfrm>
            <a:off x="-76200" y="-1066800"/>
            <a:ext cx="9448800" cy="8166358"/>
          </a:xfrm>
          <a:prstGeom prst="rect">
            <a:avLst/>
          </a:prstGeom>
          <a:noFill/>
        </p:spPr>
      </p:pic>
      <p:pic>
        <p:nvPicPr>
          <p:cNvPr id="6" name="Picture 5" descr="http://upload.wikimedia.org/wikipedia/commons/thumb/3/37/Monument_of_the_Martyrs_01_Algiers.jpg/220px-Monument_of_the_Martyrs_01_Algiers.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828800"/>
            <a:ext cx="3238500" cy="4819650"/>
          </a:xfrm>
          <a:prstGeom prst="rect">
            <a:avLst/>
          </a:prstGeom>
          <a:noFill/>
          <a:ln>
            <a:noFill/>
          </a:ln>
        </p:spPr>
      </p:pic>
      <p:sp>
        <p:nvSpPr>
          <p:cNvPr id="7" name="Rectangle 6"/>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fr-FR" sz="6000" b="1" dirty="0">
              <a:solidFill>
                <a:srgbClr val="FFC000"/>
              </a:solidFill>
            </a:endParaRPr>
          </a:p>
        </p:txBody>
      </p:sp>
      <p:sp>
        <p:nvSpPr>
          <p:cNvPr id="8" name="Rectangle 7"/>
          <p:cNvSpPr/>
          <p:nvPr/>
        </p:nvSpPr>
        <p:spPr>
          <a:xfrm>
            <a:off x="685800" y="990600"/>
            <a:ext cx="7848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srgbClr val="FFC000"/>
                </a:solidFill>
              </a:rPr>
              <a:t>Mémorial du Martyr de la Révolution </a:t>
            </a:r>
            <a:r>
              <a:rPr lang="fr-FR" sz="2400" dirty="0" smtClean="0">
                <a:solidFill>
                  <a:srgbClr val="FFC000"/>
                </a:solidFill>
              </a:rPr>
              <a:t>algérienne</a:t>
            </a:r>
            <a:endParaRPr lang="en-US" sz="2400" dirty="0">
              <a:solidFill>
                <a:srgbClr val="FFC000"/>
              </a:solidFill>
            </a:endParaRPr>
          </a:p>
        </p:txBody>
      </p:sp>
    </p:spTree>
    <p:extLst>
      <p:ext uri="{BB962C8B-B14F-4D97-AF65-F5344CB8AC3E}">
        <p14:creationId xmlns:p14="http://schemas.microsoft.com/office/powerpoint/2010/main" val="29120431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pic>
        <p:nvPicPr>
          <p:cNvPr id="5"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6" name="Rectangle 5"/>
          <p:cNvSpPr/>
          <p:nvPr/>
        </p:nvSpPr>
        <p:spPr>
          <a:xfrm>
            <a:off x="539685" y="304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t>
            </a:r>
            <a:r>
              <a:rPr lang="fr-FR" sz="6000" b="1" dirty="0" smtClean="0">
                <a:solidFill>
                  <a:srgbClr val="FFC000"/>
                </a:solidFill>
              </a:rPr>
              <a:t>’Algérie</a:t>
            </a:r>
            <a:endParaRPr lang="en-US" sz="6000" b="1" dirty="0" smtClean="0">
              <a:solidFill>
                <a:srgbClr val="FFC000"/>
              </a:solidFill>
            </a:endParaRPr>
          </a:p>
        </p:txBody>
      </p:sp>
      <p:sp>
        <p:nvSpPr>
          <p:cNvPr id="7" name="Rectangle 6"/>
          <p:cNvSpPr/>
          <p:nvPr/>
        </p:nvSpPr>
        <p:spPr>
          <a:xfrm>
            <a:off x="539685" y="1143000"/>
            <a:ext cx="8001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Le gouvernement de l’Algérie est une démocratie. Il y a un président et un parlement. </a:t>
            </a:r>
          </a:p>
        </p:txBody>
      </p:sp>
      <p:pic>
        <p:nvPicPr>
          <p:cNvPr id="3074" name="Picture 2" descr="http://camera2canvasaustralia.com/images/algerian-president-abdelaziz-bouteflika-i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667" y="2286000"/>
            <a:ext cx="5783035" cy="3886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451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pic>
        <p:nvPicPr>
          <p:cNvPr id="5123" name="Picture 3"/>
          <p:cNvPicPr>
            <a:picLocks noChangeAspect="1" noChangeArrowheads="1"/>
          </p:cNvPicPr>
          <p:nvPr/>
        </p:nvPicPr>
        <p:blipFill>
          <a:blip r:embed="rId3" cstate="print"/>
          <a:srcRect/>
          <a:stretch>
            <a:fillRect/>
          </a:stretch>
        </p:blipFill>
        <p:spPr bwMode="auto">
          <a:xfrm>
            <a:off x="228600" y="1905000"/>
            <a:ext cx="3810000" cy="3810000"/>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5029200" y="1143000"/>
            <a:ext cx="3314486" cy="2208276"/>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cstate="print"/>
          <a:srcRect/>
          <a:stretch>
            <a:fillRect/>
          </a:stretch>
        </p:blipFill>
        <p:spPr bwMode="auto">
          <a:xfrm>
            <a:off x="4267200" y="3442556"/>
            <a:ext cx="5133975" cy="3415444"/>
          </a:xfrm>
          <a:prstGeom prst="rect">
            <a:avLst/>
          </a:prstGeom>
          <a:noFill/>
          <a:ln w="9525">
            <a:noFill/>
            <a:miter lim="800000"/>
            <a:headEnd/>
            <a:tailEnd/>
          </a:ln>
          <a:effectLst/>
        </p:spPr>
      </p:pic>
    </p:spTree>
    <p:extLst>
      <p:ext uri="{BB962C8B-B14F-4D97-AF65-F5344CB8AC3E}">
        <p14:creationId xmlns:p14="http://schemas.microsoft.com/office/powerpoint/2010/main" val="36478672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6" name="Rectangle 5"/>
          <p:cNvSpPr/>
          <p:nvPr/>
        </p:nvSpPr>
        <p:spPr>
          <a:xfrm>
            <a:off x="685800" y="990600"/>
            <a:ext cx="78486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Rabat est la capitale et la plus grande ville du Maroc </a:t>
            </a:r>
            <a:r>
              <a:rPr lang="fr-FR" sz="2400" dirty="0" err="1" smtClean="0">
                <a:solidFill>
                  <a:srgbClr val="FFC000"/>
                </a:solidFill>
              </a:rPr>
              <a:t>apres</a:t>
            </a:r>
            <a:r>
              <a:rPr lang="fr-FR" sz="2400" dirty="0" smtClean="0">
                <a:solidFill>
                  <a:srgbClr val="FFC000"/>
                </a:solidFill>
              </a:rPr>
              <a:t> Casablanca.</a:t>
            </a:r>
          </a:p>
        </p:txBody>
      </p:sp>
      <p:pic>
        <p:nvPicPr>
          <p:cNvPr id="6146" name="Picture 2"/>
          <p:cNvPicPr>
            <a:picLocks noChangeAspect="1" noChangeArrowheads="1"/>
          </p:cNvPicPr>
          <p:nvPr/>
        </p:nvPicPr>
        <p:blipFill>
          <a:blip r:embed="rId3" cstate="print"/>
          <a:srcRect/>
          <a:stretch>
            <a:fillRect/>
          </a:stretch>
        </p:blipFill>
        <p:spPr bwMode="auto">
          <a:xfrm>
            <a:off x="1295400" y="2288857"/>
            <a:ext cx="6858000" cy="4569143"/>
          </a:xfrm>
          <a:prstGeom prst="rect">
            <a:avLst/>
          </a:prstGeom>
          <a:noFill/>
          <a:ln w="9525">
            <a:noFill/>
            <a:miter lim="800000"/>
            <a:headEnd/>
            <a:tailEnd/>
          </a:ln>
          <a:effectLst/>
        </p:spPr>
      </p:pic>
    </p:spTree>
    <p:extLst>
      <p:ext uri="{BB962C8B-B14F-4D97-AF65-F5344CB8AC3E}">
        <p14:creationId xmlns:p14="http://schemas.microsoft.com/office/powerpoint/2010/main" val="987953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8077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6" name="Rectangle 5"/>
          <p:cNvSpPr/>
          <p:nvPr/>
        </p:nvSpPr>
        <p:spPr>
          <a:xfrm>
            <a:off x="685800" y="990600"/>
            <a:ext cx="8077200" cy="167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Maroc est juste au sud de l’Espagne. Au nord, il y a l’océan Atlantique et la mer Méditerranée, sud de la mer, il y a « Le Maroc utile » qui est très fertile, au sud du « Maroc utile, » il y a les montagnes Atlas, et au sud des montagnes, il y a le désert.</a:t>
            </a:r>
          </a:p>
        </p:txBody>
      </p:sp>
      <p:pic>
        <p:nvPicPr>
          <p:cNvPr id="9218" name="Picture 2"/>
          <p:cNvPicPr>
            <a:picLocks noChangeAspect="1" noChangeArrowheads="1"/>
          </p:cNvPicPr>
          <p:nvPr/>
        </p:nvPicPr>
        <p:blipFill>
          <a:blip r:embed="rId3" cstate="print"/>
          <a:srcRect/>
          <a:stretch>
            <a:fillRect/>
          </a:stretch>
        </p:blipFill>
        <p:spPr bwMode="auto">
          <a:xfrm>
            <a:off x="2438400" y="2667000"/>
            <a:ext cx="4799763" cy="4191000"/>
          </a:xfrm>
          <a:prstGeom prst="rect">
            <a:avLst/>
          </a:prstGeom>
          <a:noFill/>
          <a:ln w="9525">
            <a:noFill/>
            <a:miter lim="800000"/>
            <a:headEnd/>
            <a:tailEnd/>
          </a:ln>
          <a:effectLst/>
        </p:spPr>
      </p:pic>
    </p:spTree>
    <p:extLst>
      <p:ext uri="{BB962C8B-B14F-4D97-AF65-F5344CB8AC3E}">
        <p14:creationId xmlns:p14="http://schemas.microsoft.com/office/powerpoint/2010/main" val="13080548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6" name="Rectangle 5"/>
          <p:cNvSpPr/>
          <p:nvPr/>
        </p:nvSpPr>
        <p:spPr>
          <a:xfrm>
            <a:off x="685800" y="990600"/>
            <a:ext cx="7848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Vêtements traditionnels et modernes</a:t>
            </a:r>
          </a:p>
        </p:txBody>
      </p:sp>
      <p:pic>
        <p:nvPicPr>
          <p:cNvPr id="9" name="Content Placeholder 6" descr="IMG_1632.JPG"/>
          <p:cNvPicPr>
            <a:picLocks noChangeAspect="1"/>
          </p:cNvPicPr>
          <p:nvPr/>
        </p:nvPicPr>
        <p:blipFill>
          <a:blip r:embed="rId3" cstate="print"/>
          <a:stretch>
            <a:fillRect/>
          </a:stretch>
        </p:blipFill>
        <p:spPr>
          <a:xfrm>
            <a:off x="0" y="2286000"/>
            <a:ext cx="4368800" cy="3276600"/>
          </a:xfrm>
          <a:prstGeom prst="rect">
            <a:avLst/>
          </a:prstGeom>
        </p:spPr>
      </p:pic>
      <p:pic>
        <p:nvPicPr>
          <p:cNvPr id="18434" name="Picture 2"/>
          <p:cNvPicPr>
            <a:picLocks noGrp="1" noChangeAspect="1" noChangeArrowheads="1"/>
          </p:cNvPicPr>
          <p:nvPr>
            <p:ph idx="1"/>
          </p:nvPr>
        </p:nvPicPr>
        <p:blipFill>
          <a:blip r:embed="rId4" cstate="print"/>
          <a:srcRect/>
          <a:stretch>
            <a:fillRect/>
          </a:stretch>
        </p:blipFill>
        <p:spPr bwMode="auto">
          <a:xfrm>
            <a:off x="4495800" y="2286000"/>
            <a:ext cx="4419600" cy="3314700"/>
          </a:xfrm>
          <a:prstGeom prst="rect">
            <a:avLst/>
          </a:prstGeom>
          <a:noFill/>
          <a:ln w="9525">
            <a:noFill/>
            <a:miter lim="800000"/>
            <a:headEnd/>
            <a:tailEnd/>
          </a:ln>
          <a:effectLst/>
        </p:spPr>
      </p:pic>
    </p:spTree>
    <p:extLst>
      <p:ext uri="{BB962C8B-B14F-4D97-AF65-F5344CB8AC3E}">
        <p14:creationId xmlns:p14="http://schemas.microsoft.com/office/powerpoint/2010/main" val="974685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533400" y="1524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6" name="Rectangle 5"/>
          <p:cNvSpPr/>
          <p:nvPr/>
        </p:nvSpPr>
        <p:spPr>
          <a:xfrm>
            <a:off x="533400" y="990600"/>
            <a:ext cx="8001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Les grandes marchés sont toujours amusantes et énergétiques</a:t>
            </a:r>
          </a:p>
        </p:txBody>
      </p:sp>
      <p:pic>
        <p:nvPicPr>
          <p:cNvPr id="19458" name="Picture 2"/>
          <p:cNvPicPr>
            <a:picLocks noChangeAspect="1" noChangeArrowheads="1"/>
          </p:cNvPicPr>
          <p:nvPr/>
        </p:nvPicPr>
        <p:blipFill>
          <a:blip r:embed="rId3" cstate="print"/>
          <a:srcRect/>
          <a:stretch>
            <a:fillRect/>
          </a:stretch>
        </p:blipFill>
        <p:spPr bwMode="auto">
          <a:xfrm>
            <a:off x="609600" y="1752600"/>
            <a:ext cx="8039100" cy="4823460"/>
          </a:xfrm>
          <a:prstGeom prst="rect">
            <a:avLst/>
          </a:prstGeom>
          <a:noFill/>
          <a:ln w="9525">
            <a:noFill/>
            <a:miter lim="800000"/>
            <a:headEnd/>
            <a:tailEnd/>
          </a:ln>
          <a:effectLst/>
        </p:spPr>
      </p:pic>
    </p:spTree>
    <p:extLst>
      <p:ext uri="{BB962C8B-B14F-4D97-AF65-F5344CB8AC3E}">
        <p14:creationId xmlns:p14="http://schemas.microsoft.com/office/powerpoint/2010/main" val="3519108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533400" y="1524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6" name="Rectangle 5"/>
          <p:cNvSpPr/>
          <p:nvPr/>
        </p:nvSpPr>
        <p:spPr>
          <a:xfrm>
            <a:off x="533400" y="990600"/>
            <a:ext cx="8001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Il faut boire du thé marocain !</a:t>
            </a:r>
          </a:p>
        </p:txBody>
      </p:sp>
      <p:pic>
        <p:nvPicPr>
          <p:cNvPr id="21506" name="Picture 2"/>
          <p:cNvPicPr>
            <a:picLocks noChangeAspect="1" noChangeArrowheads="1"/>
          </p:cNvPicPr>
          <p:nvPr/>
        </p:nvPicPr>
        <p:blipFill>
          <a:blip r:embed="rId3" cstate="print"/>
          <a:srcRect/>
          <a:stretch>
            <a:fillRect/>
          </a:stretch>
        </p:blipFill>
        <p:spPr bwMode="auto">
          <a:xfrm>
            <a:off x="0" y="1828800"/>
            <a:ext cx="3505200" cy="4456360"/>
          </a:xfrm>
          <a:prstGeom prst="rect">
            <a:avLst/>
          </a:prstGeom>
          <a:noFill/>
          <a:ln w="9525">
            <a:noFill/>
            <a:miter lim="800000"/>
            <a:headEnd/>
            <a:tailEnd/>
          </a:ln>
          <a:effectLst/>
        </p:spPr>
      </p:pic>
      <p:pic>
        <p:nvPicPr>
          <p:cNvPr id="21507" name="Picture 3"/>
          <p:cNvPicPr>
            <a:picLocks noChangeAspect="1" noChangeArrowheads="1"/>
          </p:cNvPicPr>
          <p:nvPr/>
        </p:nvPicPr>
        <p:blipFill>
          <a:blip r:embed="rId4" cstate="print"/>
          <a:srcRect/>
          <a:stretch>
            <a:fillRect/>
          </a:stretch>
        </p:blipFill>
        <p:spPr bwMode="auto">
          <a:xfrm>
            <a:off x="4114800" y="2514600"/>
            <a:ext cx="4524375" cy="3343275"/>
          </a:xfrm>
          <a:prstGeom prst="rect">
            <a:avLst/>
          </a:prstGeom>
          <a:noFill/>
          <a:ln w="9525">
            <a:noFill/>
            <a:miter lim="800000"/>
            <a:headEnd/>
            <a:tailEnd/>
          </a:ln>
          <a:effectLst/>
        </p:spPr>
      </p:pic>
    </p:spTree>
    <p:extLst>
      <p:ext uri="{BB962C8B-B14F-4D97-AF65-F5344CB8AC3E}">
        <p14:creationId xmlns:p14="http://schemas.microsoft.com/office/powerpoint/2010/main" val="14607908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pic>
        <p:nvPicPr>
          <p:cNvPr id="5"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6" name="Rectangle 5"/>
          <p:cNvSpPr/>
          <p:nvPr/>
        </p:nvSpPr>
        <p:spPr>
          <a:xfrm>
            <a:off x="539685" y="6858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7" name="Rectangle 6"/>
          <p:cNvSpPr/>
          <p:nvPr/>
        </p:nvSpPr>
        <p:spPr>
          <a:xfrm>
            <a:off x="539685" y="1524000"/>
            <a:ext cx="8001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Le gouvernement du Maroc est une monarchie. Le roi s’appelle Muhammad VI. Il est roi depuis 1999. </a:t>
            </a:r>
          </a:p>
        </p:txBody>
      </p:sp>
      <p:pic>
        <p:nvPicPr>
          <p:cNvPr id="1026" name="Picture 2" descr="http://1.bp.blogspot.com/-FSdAV8K_rv8/TZNNQowaloI/AAAAAAAAAhM/O-WoMfrqoSo/s1600/King-Mohammed-V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743200"/>
            <a:ext cx="3719113" cy="442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095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381000"/>
            <a:ext cx="9448800" cy="8166358"/>
          </a:xfrm>
          <a:prstGeom prst="rect">
            <a:avLst/>
          </a:prstGeom>
          <a:noFill/>
        </p:spPr>
      </p:pic>
      <p:sp>
        <p:nvSpPr>
          <p:cNvPr id="5" name="Rectangle 4"/>
          <p:cNvSpPr/>
          <p:nvPr/>
        </p:nvSpPr>
        <p:spPr>
          <a:xfrm>
            <a:off x="685800" y="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smtClean="0">
                <a:solidFill>
                  <a:srgbClr val="FFC000"/>
                </a:solidFill>
              </a:rPr>
              <a:t>Une</a:t>
            </a:r>
            <a:r>
              <a:rPr lang="en-US" sz="6000" b="1" dirty="0" smtClean="0">
                <a:solidFill>
                  <a:srgbClr val="FFC000"/>
                </a:solidFill>
              </a:rPr>
              <a:t> petite histoire</a:t>
            </a:r>
            <a:endParaRPr lang="en-US" sz="6000" b="1" dirty="0">
              <a:solidFill>
                <a:srgbClr val="FFC000"/>
              </a:solidFill>
            </a:endParaRPr>
          </a:p>
        </p:txBody>
      </p:sp>
      <p:sp>
        <p:nvSpPr>
          <p:cNvPr id="7" name="Rectangle 6"/>
          <p:cNvSpPr/>
          <p:nvPr/>
        </p:nvSpPr>
        <p:spPr>
          <a:xfrm>
            <a:off x="685800" y="838200"/>
            <a:ext cx="7848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solidFill>
                  <a:srgbClr val="FFC000"/>
                </a:solidFill>
              </a:rPr>
              <a:t>Les Berbères étaient les premiers habitants de l’Afrique du nord dans la préhistoire.  </a:t>
            </a:r>
            <a:endParaRPr lang="fr-FR" sz="2800" dirty="0">
              <a:solidFill>
                <a:srgbClr val="FFC000"/>
              </a:solidFill>
            </a:endParaRPr>
          </a:p>
        </p:txBody>
      </p:sp>
      <p:pic>
        <p:nvPicPr>
          <p:cNvPr id="5122" name="Picture 2" descr="Fichier:Massinissa 01.jpg">
            <a:hlinkClick r:id="rId3"/>
          </p:cNvPr>
          <p:cNvPicPr>
            <a:picLocks noChangeAspect="1" noChangeArrowheads="1"/>
          </p:cNvPicPr>
          <p:nvPr/>
        </p:nvPicPr>
        <p:blipFill>
          <a:blip r:embed="rId4" cstate="print"/>
          <a:srcRect/>
          <a:stretch>
            <a:fillRect/>
          </a:stretch>
        </p:blipFill>
        <p:spPr bwMode="auto">
          <a:xfrm>
            <a:off x="685800" y="1828800"/>
            <a:ext cx="2914650" cy="4057650"/>
          </a:xfrm>
          <a:prstGeom prst="rect">
            <a:avLst/>
          </a:prstGeom>
          <a:noFill/>
        </p:spPr>
      </p:pic>
      <p:pic>
        <p:nvPicPr>
          <p:cNvPr id="5124" name="Picture 4" descr="Fichier:Zinedine Zidane 2008.jpg">
            <a:hlinkClick r:id="rId5"/>
          </p:cNvPr>
          <p:cNvPicPr>
            <a:picLocks noChangeAspect="1" noChangeArrowheads="1"/>
          </p:cNvPicPr>
          <p:nvPr/>
        </p:nvPicPr>
        <p:blipFill>
          <a:blip r:embed="rId6" cstate="print"/>
          <a:srcRect/>
          <a:stretch>
            <a:fillRect/>
          </a:stretch>
        </p:blipFill>
        <p:spPr bwMode="auto">
          <a:xfrm>
            <a:off x="4800600" y="1828800"/>
            <a:ext cx="3886200" cy="4041378"/>
          </a:xfrm>
          <a:prstGeom prst="rect">
            <a:avLst/>
          </a:prstGeom>
          <a:noFill/>
        </p:spPr>
      </p:pic>
      <p:sp>
        <p:nvSpPr>
          <p:cNvPr id="10" name="Rectangle 9"/>
          <p:cNvSpPr/>
          <p:nvPr/>
        </p:nvSpPr>
        <p:spPr>
          <a:xfrm>
            <a:off x="762000" y="6096000"/>
            <a:ext cx="2743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800600" y="6019800"/>
            <a:ext cx="3886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62000" y="6096000"/>
            <a:ext cx="2743200" cy="400110"/>
          </a:xfrm>
          <a:prstGeom prst="rect">
            <a:avLst/>
          </a:prstGeom>
          <a:noFill/>
        </p:spPr>
        <p:txBody>
          <a:bodyPr wrap="square" rtlCol="0">
            <a:spAutoFit/>
          </a:bodyPr>
          <a:lstStyle/>
          <a:p>
            <a:r>
              <a:rPr lang="fr-FR" sz="2000" dirty="0" smtClean="0">
                <a:solidFill>
                  <a:srgbClr val="FFC000"/>
                </a:solidFill>
              </a:rPr>
              <a:t>Un ancien roi Berbère.</a:t>
            </a:r>
            <a:endParaRPr lang="fr-FR" sz="2000" dirty="0">
              <a:solidFill>
                <a:srgbClr val="FFC000"/>
              </a:solidFill>
            </a:endParaRPr>
          </a:p>
        </p:txBody>
      </p:sp>
      <p:sp>
        <p:nvSpPr>
          <p:cNvPr id="13" name="TextBox 12"/>
          <p:cNvSpPr txBox="1"/>
          <p:nvPr/>
        </p:nvSpPr>
        <p:spPr>
          <a:xfrm>
            <a:off x="4800600" y="6019800"/>
            <a:ext cx="3886200" cy="707886"/>
          </a:xfrm>
          <a:prstGeom prst="rect">
            <a:avLst/>
          </a:prstGeom>
          <a:noFill/>
        </p:spPr>
        <p:txBody>
          <a:bodyPr wrap="square" rtlCol="0">
            <a:spAutoFit/>
          </a:bodyPr>
          <a:lstStyle/>
          <a:p>
            <a:pPr algn="ctr"/>
            <a:r>
              <a:rPr lang="fr-FR" sz="2000" dirty="0" smtClean="0">
                <a:solidFill>
                  <a:srgbClr val="FFC000"/>
                </a:solidFill>
              </a:rPr>
              <a:t>Zinedine Zidane est un descendant des Berbères.</a:t>
            </a:r>
            <a:endParaRPr lang="fr-FR" sz="2000" dirty="0">
              <a:solidFill>
                <a:srgbClr val="FFC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533400" y="152400"/>
            <a:ext cx="8001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Le </a:t>
            </a:r>
            <a:r>
              <a:rPr lang="en-US" sz="6000" b="1" dirty="0" err="1" smtClean="0">
                <a:solidFill>
                  <a:srgbClr val="FFC000"/>
                </a:solidFill>
              </a:rPr>
              <a:t>Maroc</a:t>
            </a:r>
            <a:endParaRPr lang="fr-FR" sz="6000" b="1" dirty="0">
              <a:solidFill>
                <a:srgbClr val="FFC000"/>
              </a:solidFill>
            </a:endParaRPr>
          </a:p>
        </p:txBody>
      </p:sp>
      <p:sp>
        <p:nvSpPr>
          <p:cNvPr id="6" name="Rectangle 5"/>
          <p:cNvSpPr/>
          <p:nvPr/>
        </p:nvSpPr>
        <p:spPr>
          <a:xfrm>
            <a:off x="533400" y="990600"/>
            <a:ext cx="80010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Le printemps arabe a touchée le Maroc avec une </a:t>
            </a:r>
            <a:r>
              <a:rPr lang="fr-FR" sz="2400" dirty="0">
                <a:solidFill>
                  <a:srgbClr val="FFC000"/>
                </a:solidFill>
              </a:rPr>
              <a:t>série de manifestations </a:t>
            </a:r>
            <a:r>
              <a:rPr lang="fr-FR" sz="2400" dirty="0" smtClean="0">
                <a:solidFill>
                  <a:srgbClr val="FFC000"/>
                </a:solidFill>
              </a:rPr>
              <a:t>populaires. Le </a:t>
            </a:r>
            <a:r>
              <a:rPr lang="fr-FR" sz="2400" dirty="0">
                <a:solidFill>
                  <a:srgbClr val="FFC000"/>
                </a:solidFill>
              </a:rPr>
              <a:t>roi </a:t>
            </a:r>
            <a:r>
              <a:rPr lang="fr-FR" sz="2400" dirty="0" smtClean="0">
                <a:solidFill>
                  <a:srgbClr val="FFC000"/>
                </a:solidFill>
              </a:rPr>
              <a:t>alors a approuvée </a:t>
            </a:r>
            <a:r>
              <a:rPr lang="fr-FR" sz="2400" dirty="0">
                <a:solidFill>
                  <a:srgbClr val="FFC000"/>
                </a:solidFill>
              </a:rPr>
              <a:t>une nouvelle </a:t>
            </a:r>
            <a:r>
              <a:rPr lang="fr-FR" sz="2400" dirty="0" smtClean="0">
                <a:solidFill>
                  <a:srgbClr val="FFC000"/>
                </a:solidFill>
              </a:rPr>
              <a:t>constitution</a:t>
            </a:r>
            <a:r>
              <a:rPr lang="fr-FR" sz="2400" dirty="0">
                <a:solidFill>
                  <a:srgbClr val="FFC000"/>
                </a:solidFill>
              </a:rPr>
              <a:t> par référendum.</a:t>
            </a:r>
            <a:endParaRPr lang="fr-FR" sz="2400" dirty="0" smtClean="0">
              <a:solidFill>
                <a:srgbClr val="FFC000"/>
              </a:solidFill>
            </a:endParaRPr>
          </a:p>
        </p:txBody>
      </p:sp>
      <p:pic>
        <p:nvPicPr>
          <p:cNvPr id="2050" name="Picture 2" descr="http://1.bp.blogspot.com/-JQopMZeqqlc/TbXHRvC3OdI/AAAAAAAAAGg/0UXbQCvRNzM/s1600/Morocc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743200"/>
            <a:ext cx="5162550" cy="3721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75958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 </a:t>
            </a:r>
            <a:r>
              <a:rPr lang="en-US" sz="6000" b="1" dirty="0" err="1" smtClean="0">
                <a:solidFill>
                  <a:srgbClr val="FFC000"/>
                </a:solidFill>
              </a:rPr>
              <a:t>Tunisie</a:t>
            </a:r>
            <a:endParaRPr lang="fr-FR" sz="6000" b="1" dirty="0">
              <a:solidFill>
                <a:srgbClr val="FFC000"/>
              </a:solidFill>
            </a:endParaRPr>
          </a:p>
        </p:txBody>
      </p:sp>
      <p:pic>
        <p:nvPicPr>
          <p:cNvPr id="23554" name="Picture 2"/>
          <p:cNvPicPr>
            <a:picLocks noChangeAspect="1" noChangeArrowheads="1"/>
          </p:cNvPicPr>
          <p:nvPr/>
        </p:nvPicPr>
        <p:blipFill>
          <a:blip r:embed="rId3" cstate="print"/>
          <a:srcRect/>
          <a:stretch>
            <a:fillRect/>
          </a:stretch>
        </p:blipFill>
        <p:spPr bwMode="auto">
          <a:xfrm>
            <a:off x="6096000" y="1143000"/>
            <a:ext cx="2678969" cy="5867400"/>
          </a:xfrm>
          <a:prstGeom prst="rect">
            <a:avLst/>
          </a:prstGeom>
          <a:noFill/>
          <a:ln w="9525">
            <a:noFill/>
            <a:miter lim="800000"/>
            <a:headEnd/>
            <a:tailEnd/>
          </a:ln>
          <a:effectLst/>
        </p:spPr>
      </p:pic>
      <p:pic>
        <p:nvPicPr>
          <p:cNvPr id="23555" name="Picture 3"/>
          <p:cNvPicPr>
            <a:picLocks noChangeAspect="1" noChangeArrowheads="1"/>
          </p:cNvPicPr>
          <p:nvPr/>
        </p:nvPicPr>
        <p:blipFill>
          <a:blip r:embed="rId4" cstate="print"/>
          <a:srcRect/>
          <a:stretch>
            <a:fillRect/>
          </a:stretch>
        </p:blipFill>
        <p:spPr bwMode="auto">
          <a:xfrm>
            <a:off x="914400" y="1371600"/>
            <a:ext cx="3710574" cy="2584036"/>
          </a:xfrm>
          <a:prstGeom prst="rect">
            <a:avLst/>
          </a:prstGeom>
          <a:noFill/>
          <a:ln w="9525">
            <a:noFill/>
            <a:miter lim="800000"/>
            <a:headEnd/>
            <a:tailEnd/>
          </a:ln>
          <a:effectLst/>
        </p:spPr>
      </p:pic>
      <p:pic>
        <p:nvPicPr>
          <p:cNvPr id="23556" name="Picture 4"/>
          <p:cNvPicPr>
            <a:picLocks noChangeAspect="1" noChangeArrowheads="1"/>
          </p:cNvPicPr>
          <p:nvPr/>
        </p:nvPicPr>
        <p:blipFill>
          <a:blip r:embed="rId5" cstate="print"/>
          <a:srcRect/>
          <a:stretch>
            <a:fillRect/>
          </a:stretch>
        </p:blipFill>
        <p:spPr bwMode="auto">
          <a:xfrm>
            <a:off x="381000" y="4038600"/>
            <a:ext cx="4470400" cy="3352800"/>
          </a:xfrm>
          <a:prstGeom prst="rect">
            <a:avLst/>
          </a:prstGeom>
          <a:noFill/>
          <a:ln w="9525">
            <a:noFill/>
            <a:miter lim="800000"/>
            <a:headEnd/>
            <a:tailEnd/>
          </a:ln>
          <a:effectLst/>
        </p:spPr>
      </p:pic>
    </p:spTree>
    <p:extLst>
      <p:ext uri="{BB962C8B-B14F-4D97-AF65-F5344CB8AC3E}">
        <p14:creationId xmlns:p14="http://schemas.microsoft.com/office/powerpoint/2010/main" val="13444321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 </a:t>
            </a:r>
            <a:r>
              <a:rPr lang="en-US" sz="6000" b="1" dirty="0" err="1" smtClean="0">
                <a:solidFill>
                  <a:srgbClr val="FFC000"/>
                </a:solidFill>
              </a:rPr>
              <a:t>Tunisie</a:t>
            </a:r>
            <a:endParaRPr lang="fr-FR" sz="6000" b="1" dirty="0">
              <a:solidFill>
                <a:srgbClr val="FFC000"/>
              </a:solidFill>
            </a:endParaRPr>
          </a:p>
        </p:txBody>
      </p:sp>
      <p:sp>
        <p:nvSpPr>
          <p:cNvPr id="6" name="Rectangle 5"/>
          <p:cNvSpPr/>
          <p:nvPr/>
        </p:nvSpPr>
        <p:spPr>
          <a:xfrm>
            <a:off x="685800" y="990600"/>
            <a:ext cx="7848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Tunis est la capitale et la plus grande ville de la Tunisie.</a:t>
            </a:r>
          </a:p>
        </p:txBody>
      </p:sp>
      <p:pic>
        <p:nvPicPr>
          <p:cNvPr id="24578" name="Picture 2"/>
          <p:cNvPicPr>
            <a:picLocks noChangeAspect="1" noChangeArrowheads="1"/>
          </p:cNvPicPr>
          <p:nvPr/>
        </p:nvPicPr>
        <p:blipFill>
          <a:blip r:embed="rId3" cstate="print"/>
          <a:srcRect/>
          <a:stretch>
            <a:fillRect/>
          </a:stretch>
        </p:blipFill>
        <p:spPr bwMode="auto">
          <a:xfrm>
            <a:off x="1676400" y="1743371"/>
            <a:ext cx="5962650" cy="5114629"/>
          </a:xfrm>
          <a:prstGeom prst="rect">
            <a:avLst/>
          </a:prstGeom>
          <a:noFill/>
          <a:ln w="9525">
            <a:noFill/>
            <a:miter lim="800000"/>
            <a:headEnd/>
            <a:tailEnd/>
          </a:ln>
          <a:effectLst/>
        </p:spPr>
      </p:pic>
    </p:spTree>
    <p:extLst>
      <p:ext uri="{BB962C8B-B14F-4D97-AF65-F5344CB8AC3E}">
        <p14:creationId xmlns:p14="http://schemas.microsoft.com/office/powerpoint/2010/main" val="16225479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7" name="Rectangle 6"/>
          <p:cNvSpPr/>
          <p:nvPr/>
        </p:nvSpPr>
        <p:spPr>
          <a:xfrm>
            <a:off x="533400" y="228600"/>
            <a:ext cx="8077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 </a:t>
            </a:r>
            <a:r>
              <a:rPr lang="en-US" sz="6000" b="1" dirty="0" err="1" smtClean="0">
                <a:solidFill>
                  <a:srgbClr val="FFC000"/>
                </a:solidFill>
              </a:rPr>
              <a:t>Tunisie</a:t>
            </a:r>
            <a:endParaRPr lang="fr-FR" sz="6000" b="1" dirty="0">
              <a:solidFill>
                <a:srgbClr val="FFC000"/>
              </a:solidFill>
            </a:endParaRPr>
          </a:p>
        </p:txBody>
      </p:sp>
      <p:sp>
        <p:nvSpPr>
          <p:cNvPr id="8" name="Rectangle 7"/>
          <p:cNvSpPr/>
          <p:nvPr/>
        </p:nvSpPr>
        <p:spPr>
          <a:xfrm>
            <a:off x="533400" y="1066800"/>
            <a:ext cx="80772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 Tunisie est a l’est de l’Algérie. Au nord et à l’est, il y a la mer Méditerranée.  Au nord-ouest, il y a les montagnes Atlas. Au centre, il y a la terre fertile, et au sud il y a le Sahara.</a:t>
            </a:r>
          </a:p>
        </p:txBody>
      </p:sp>
      <p:pic>
        <p:nvPicPr>
          <p:cNvPr id="27650" name="Picture 2"/>
          <p:cNvPicPr>
            <a:picLocks noChangeAspect="1" noChangeArrowheads="1"/>
          </p:cNvPicPr>
          <p:nvPr/>
        </p:nvPicPr>
        <p:blipFill>
          <a:blip r:embed="rId3" cstate="print"/>
          <a:srcRect/>
          <a:stretch>
            <a:fillRect/>
          </a:stretch>
        </p:blipFill>
        <p:spPr bwMode="auto">
          <a:xfrm>
            <a:off x="3276600" y="2400299"/>
            <a:ext cx="2743200" cy="4457701"/>
          </a:xfrm>
          <a:prstGeom prst="rect">
            <a:avLst/>
          </a:prstGeom>
          <a:noFill/>
          <a:ln w="9525">
            <a:noFill/>
            <a:miter lim="800000"/>
            <a:headEnd/>
            <a:tailEnd/>
          </a:ln>
          <a:effectLst/>
        </p:spPr>
      </p:pic>
    </p:spTree>
    <p:extLst>
      <p:ext uri="{BB962C8B-B14F-4D97-AF65-F5344CB8AC3E}">
        <p14:creationId xmlns:p14="http://schemas.microsoft.com/office/powerpoint/2010/main" val="40350394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533400" y="228600"/>
            <a:ext cx="8077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 </a:t>
            </a:r>
            <a:r>
              <a:rPr lang="en-US" sz="6000" b="1" dirty="0" err="1" smtClean="0">
                <a:solidFill>
                  <a:srgbClr val="FFC000"/>
                </a:solidFill>
              </a:rPr>
              <a:t>Tunisie</a:t>
            </a:r>
            <a:endParaRPr lang="fr-FR" sz="6000" b="1" dirty="0">
              <a:solidFill>
                <a:srgbClr val="FFC000"/>
              </a:solidFill>
            </a:endParaRPr>
          </a:p>
        </p:txBody>
      </p:sp>
      <p:sp>
        <p:nvSpPr>
          <p:cNvPr id="6" name="Rectangle 5"/>
          <p:cNvSpPr/>
          <p:nvPr/>
        </p:nvSpPr>
        <p:spPr>
          <a:xfrm>
            <a:off x="533400" y="1066800"/>
            <a:ext cx="80772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L’Islam est la religion traditionnelle de la Tunisie (et du Maroc et l’Algérie)</a:t>
            </a:r>
          </a:p>
        </p:txBody>
      </p:sp>
      <p:pic>
        <p:nvPicPr>
          <p:cNvPr id="6146" name="Picture 2" descr="http://adoptingjames.files.wordpress.com/2012/06/islam.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3424" y="2286000"/>
            <a:ext cx="4112351" cy="4171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6428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533400" y="228600"/>
            <a:ext cx="8077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 </a:t>
            </a:r>
            <a:r>
              <a:rPr lang="en-US" sz="6000" b="1" dirty="0" err="1" smtClean="0">
                <a:solidFill>
                  <a:srgbClr val="FFC000"/>
                </a:solidFill>
              </a:rPr>
              <a:t>Tunisie</a:t>
            </a:r>
            <a:endParaRPr lang="fr-FR" sz="6000" b="1" dirty="0">
              <a:solidFill>
                <a:srgbClr val="FFC000"/>
              </a:solidFill>
            </a:endParaRPr>
          </a:p>
        </p:txBody>
      </p:sp>
      <p:sp>
        <p:nvSpPr>
          <p:cNvPr id="6" name="Rectangle 5"/>
          <p:cNvSpPr/>
          <p:nvPr/>
        </p:nvSpPr>
        <p:spPr>
          <a:xfrm>
            <a:off x="533400" y="1066800"/>
            <a:ext cx="8077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Apres avoir reçu son indépendance de la France en 1957, la Tunisie a eu seulement deux présidents jusqu’à l’année 2011. Un grand nombre de la population a jugée que le président Ben Ali a été un autocrate et un dictateur. </a:t>
            </a:r>
          </a:p>
        </p:txBody>
      </p:sp>
      <p:pic>
        <p:nvPicPr>
          <p:cNvPr id="4098" name="Picture 2" descr="File:Bourguiba 1960.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659144"/>
            <a:ext cx="2223436" cy="3352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856" y="6011944"/>
            <a:ext cx="4038600" cy="846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smtClean="0"/>
          </a:p>
          <a:p>
            <a:pPr algn="ctr"/>
            <a:r>
              <a:rPr lang="en-US" sz="2400" dirty="0" err="1" smtClean="0">
                <a:solidFill>
                  <a:srgbClr val="FFC000"/>
                </a:solidFill>
              </a:rPr>
              <a:t>Habib</a:t>
            </a:r>
            <a:r>
              <a:rPr lang="en-US" sz="2400" dirty="0" smtClean="0">
                <a:solidFill>
                  <a:srgbClr val="FFC000"/>
                </a:solidFill>
              </a:rPr>
              <a:t> </a:t>
            </a:r>
            <a:r>
              <a:rPr lang="en-US" sz="2400" dirty="0" err="1" smtClean="0">
                <a:solidFill>
                  <a:srgbClr val="FFC000"/>
                </a:solidFill>
              </a:rPr>
              <a:t>Bourguiba</a:t>
            </a:r>
            <a:r>
              <a:rPr lang="en-US" sz="2400" dirty="0" smtClean="0">
                <a:solidFill>
                  <a:srgbClr val="FFC000"/>
                </a:solidFill>
              </a:rPr>
              <a:t>, president de 1957 a 1987</a:t>
            </a:r>
            <a:r>
              <a:rPr lang="en-US" sz="2400" dirty="0"/>
              <a:t/>
            </a:r>
            <a:br>
              <a:rPr lang="en-US" sz="2400" dirty="0"/>
            </a:br>
            <a:endParaRPr lang="fr-FR" sz="2400" dirty="0" smtClean="0">
              <a:solidFill>
                <a:srgbClr val="FFC000"/>
              </a:solidFill>
            </a:endParaRPr>
          </a:p>
        </p:txBody>
      </p:sp>
      <p:sp>
        <p:nvSpPr>
          <p:cNvPr id="10" name="Rectangle 9"/>
          <p:cNvSpPr/>
          <p:nvPr/>
        </p:nvSpPr>
        <p:spPr>
          <a:xfrm>
            <a:off x="4343400" y="6011944"/>
            <a:ext cx="4038600" cy="846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smtClean="0"/>
          </a:p>
          <a:p>
            <a:pPr algn="ctr"/>
            <a:r>
              <a:rPr lang="en-US" sz="2400" dirty="0" smtClean="0">
                <a:solidFill>
                  <a:srgbClr val="FFC000"/>
                </a:solidFill>
              </a:rPr>
              <a:t>Ben Ali, president de 1987 a 2011</a:t>
            </a:r>
            <a:r>
              <a:rPr lang="en-US" sz="2400" dirty="0"/>
              <a:t/>
            </a:r>
            <a:br>
              <a:rPr lang="en-US" sz="2400" dirty="0"/>
            </a:br>
            <a:endParaRPr lang="fr-FR" sz="2400" dirty="0" smtClean="0">
              <a:solidFill>
                <a:srgbClr val="FFC000"/>
              </a:solidFill>
            </a:endParaRPr>
          </a:p>
        </p:txBody>
      </p:sp>
      <p:pic>
        <p:nvPicPr>
          <p:cNvPr id="4100" name="Picture 4" descr="File:Zine El Abidine Ben Ali.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2632028"/>
            <a:ext cx="2526460" cy="3370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9822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304800" y="0"/>
            <a:ext cx="9448800" cy="8166358"/>
          </a:xfrm>
          <a:prstGeom prst="rect">
            <a:avLst/>
          </a:prstGeom>
          <a:noFill/>
        </p:spPr>
      </p:pic>
      <p:sp>
        <p:nvSpPr>
          <p:cNvPr id="5" name="Rectangle 4"/>
          <p:cNvSpPr/>
          <p:nvPr/>
        </p:nvSpPr>
        <p:spPr>
          <a:xfrm>
            <a:off x="533400" y="228600"/>
            <a:ext cx="8077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solidFill>
                  <a:srgbClr val="FFC000"/>
                </a:solidFill>
              </a:rPr>
              <a:t>La </a:t>
            </a:r>
            <a:r>
              <a:rPr lang="en-US" sz="6000" b="1" dirty="0" err="1" smtClean="0">
                <a:solidFill>
                  <a:srgbClr val="FFC000"/>
                </a:solidFill>
              </a:rPr>
              <a:t>Tunisie</a:t>
            </a:r>
            <a:endParaRPr lang="fr-FR" sz="6000" b="1" dirty="0">
              <a:solidFill>
                <a:srgbClr val="FFC000"/>
              </a:solidFill>
            </a:endParaRPr>
          </a:p>
        </p:txBody>
      </p:sp>
      <p:sp>
        <p:nvSpPr>
          <p:cNvPr id="6" name="Rectangle 5"/>
          <p:cNvSpPr/>
          <p:nvPr/>
        </p:nvSpPr>
        <p:spPr>
          <a:xfrm>
            <a:off x="533400" y="1066800"/>
            <a:ext cx="8077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 Révolution contre Ben Ali a été un grand succès, et maintenant le système est plus démocratique. La révolution en Tunisie a été l’inspiration pour le Printemps Arabe dans la reste du monde. </a:t>
            </a:r>
          </a:p>
        </p:txBody>
      </p:sp>
      <p:pic>
        <p:nvPicPr>
          <p:cNvPr id="5122" name="Picture 2" descr="http://file.setav.org/Files/Image/102903_arab-spring-tunisia-and-turkey_resi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 y="2819399"/>
            <a:ext cx="7086600" cy="360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5818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smtClean="0">
                <a:solidFill>
                  <a:srgbClr val="FFC000"/>
                </a:solidFill>
              </a:rPr>
              <a:t>Une</a:t>
            </a:r>
            <a:r>
              <a:rPr lang="en-US" sz="6000" b="1" dirty="0" smtClean="0">
                <a:solidFill>
                  <a:srgbClr val="FFC000"/>
                </a:solidFill>
              </a:rPr>
              <a:t> petite histoire</a:t>
            </a:r>
            <a:endParaRPr lang="en-US" sz="6000" b="1" dirty="0">
              <a:solidFill>
                <a:srgbClr val="FFC000"/>
              </a:solidFill>
            </a:endParaRPr>
          </a:p>
        </p:txBody>
      </p:sp>
      <p:sp>
        <p:nvSpPr>
          <p:cNvPr id="6" name="Rectangle 5"/>
          <p:cNvSpPr/>
          <p:nvPr/>
        </p:nvSpPr>
        <p:spPr>
          <a:xfrm>
            <a:off x="685800" y="990600"/>
            <a:ext cx="7848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Les Phéniciens ont colonisé l’Afrique du nord dans le 8eme siècle avant J.C. Ils ont installé la colonie de Carthage qui est maintenant en Tunisie. </a:t>
            </a:r>
            <a:endParaRPr lang="fr-FR" sz="2400" dirty="0">
              <a:solidFill>
                <a:srgbClr val="FFC000"/>
              </a:solidFill>
            </a:endParaRPr>
          </a:p>
        </p:txBody>
      </p:sp>
      <p:pic>
        <p:nvPicPr>
          <p:cNvPr id="4098" name="Picture 2" descr="Fichier:Ruines de Carthage.jpg">
            <a:hlinkClick r:id="rId3"/>
          </p:cNvPr>
          <p:cNvPicPr>
            <a:picLocks noChangeAspect="1" noChangeArrowheads="1"/>
          </p:cNvPicPr>
          <p:nvPr/>
        </p:nvPicPr>
        <p:blipFill>
          <a:blip r:embed="rId4" cstate="print"/>
          <a:srcRect/>
          <a:stretch>
            <a:fillRect/>
          </a:stretch>
        </p:blipFill>
        <p:spPr bwMode="auto">
          <a:xfrm>
            <a:off x="228600" y="2286000"/>
            <a:ext cx="4321792" cy="2895601"/>
          </a:xfrm>
          <a:prstGeom prst="rect">
            <a:avLst/>
          </a:prstGeom>
          <a:noFill/>
        </p:spPr>
      </p:pic>
      <p:pic>
        <p:nvPicPr>
          <p:cNvPr id="4100" name="Picture 4" descr="Fichier:Vue Carthage Byrsa.JPG">
            <a:hlinkClick r:id="rId5"/>
          </p:cNvPr>
          <p:cNvPicPr>
            <a:picLocks noChangeAspect="1" noChangeArrowheads="1"/>
          </p:cNvPicPr>
          <p:nvPr/>
        </p:nvPicPr>
        <p:blipFill>
          <a:blip r:embed="rId6" cstate="print"/>
          <a:srcRect/>
          <a:stretch>
            <a:fillRect/>
          </a:stretch>
        </p:blipFill>
        <p:spPr bwMode="auto">
          <a:xfrm>
            <a:off x="5029200" y="2286000"/>
            <a:ext cx="3810000" cy="2857500"/>
          </a:xfrm>
          <a:prstGeom prst="rect">
            <a:avLst/>
          </a:prstGeom>
          <a:noFill/>
        </p:spPr>
      </p:pic>
      <p:sp>
        <p:nvSpPr>
          <p:cNvPr id="10" name="Rectangle 9"/>
          <p:cNvSpPr/>
          <p:nvPr/>
        </p:nvSpPr>
        <p:spPr>
          <a:xfrm>
            <a:off x="2362200" y="5334000"/>
            <a:ext cx="5105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Ruines de Carthage en Tunisie</a:t>
            </a:r>
            <a:endParaRPr lang="fr-FR" sz="2400" dirty="0">
              <a:solidFill>
                <a:srgbClr val="FFC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smtClean="0">
                <a:solidFill>
                  <a:srgbClr val="FFC000"/>
                </a:solidFill>
              </a:rPr>
              <a:t>Une</a:t>
            </a:r>
            <a:r>
              <a:rPr lang="en-US" sz="6000" b="1" dirty="0" smtClean="0">
                <a:solidFill>
                  <a:srgbClr val="FFC000"/>
                </a:solidFill>
              </a:rPr>
              <a:t> petite histoire</a:t>
            </a:r>
            <a:endParaRPr lang="en-US" sz="6000" b="1" dirty="0">
              <a:solidFill>
                <a:srgbClr val="FFC000"/>
              </a:solidFill>
            </a:endParaRPr>
          </a:p>
        </p:txBody>
      </p:sp>
      <p:sp>
        <p:nvSpPr>
          <p:cNvPr id="6" name="Rectangle 5"/>
          <p:cNvSpPr/>
          <p:nvPr/>
        </p:nvSpPr>
        <p:spPr>
          <a:xfrm>
            <a:off x="685800" y="990600"/>
            <a:ext cx="7848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Dans le 2eme siècle avant J.C., les Romains ont pris possession du territoire. Le christianisme est devenu la religion principale. </a:t>
            </a:r>
            <a:endParaRPr lang="fr-FR" sz="2400" dirty="0">
              <a:solidFill>
                <a:srgbClr val="FFC000"/>
              </a:solidFill>
            </a:endParaRPr>
          </a:p>
        </p:txBody>
      </p:sp>
      <p:pic>
        <p:nvPicPr>
          <p:cNvPr id="17410" name="Picture 2" descr="http://www.heartsmoke.com/cnbnt.php?XyrZqMT1TNg6EVHT8stA=c7%2FiyLsxkgC1jpv5GBj3MEKIwNEH4N%2BkI7%2FqI5OrtvGsPx68YwLOLPTiWt%2FPmv063V%2FuOOrL7Sam0jReRgo2nnhVqiZEnFF7kqMNQXiZMJk7TXgcsnmlFLnZXWZY0KFv"/>
          <p:cNvPicPr>
            <a:picLocks noChangeAspect="1" noChangeArrowheads="1"/>
          </p:cNvPicPr>
          <p:nvPr/>
        </p:nvPicPr>
        <p:blipFill>
          <a:blip r:embed="rId3" cstate="print"/>
          <a:srcRect/>
          <a:stretch>
            <a:fillRect/>
          </a:stretch>
        </p:blipFill>
        <p:spPr bwMode="auto">
          <a:xfrm>
            <a:off x="228600" y="2362200"/>
            <a:ext cx="4065522" cy="3048209"/>
          </a:xfrm>
          <a:prstGeom prst="rect">
            <a:avLst/>
          </a:prstGeom>
          <a:noFill/>
        </p:spPr>
      </p:pic>
      <p:sp>
        <p:nvSpPr>
          <p:cNvPr id="8" name="Rectangle 7"/>
          <p:cNvSpPr/>
          <p:nvPr/>
        </p:nvSpPr>
        <p:spPr>
          <a:xfrm>
            <a:off x="255522" y="5410200"/>
            <a:ext cx="4038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Un </a:t>
            </a:r>
            <a:r>
              <a:rPr lang="fr-FR" sz="2400" dirty="0" err="1" smtClean="0">
                <a:solidFill>
                  <a:srgbClr val="FFC000"/>
                </a:solidFill>
              </a:rPr>
              <a:t>mosaic</a:t>
            </a:r>
            <a:r>
              <a:rPr lang="fr-FR" sz="2400" dirty="0" smtClean="0">
                <a:solidFill>
                  <a:srgbClr val="FFC000"/>
                </a:solidFill>
              </a:rPr>
              <a:t> </a:t>
            </a:r>
            <a:r>
              <a:rPr lang="fr-FR" sz="2400" dirty="0" err="1" smtClean="0">
                <a:solidFill>
                  <a:srgbClr val="FFC000"/>
                </a:solidFill>
              </a:rPr>
              <a:t>chretien</a:t>
            </a:r>
            <a:r>
              <a:rPr lang="fr-FR" sz="2400" dirty="0" smtClean="0">
                <a:solidFill>
                  <a:srgbClr val="FFC000"/>
                </a:solidFill>
              </a:rPr>
              <a:t> a Carthage</a:t>
            </a:r>
          </a:p>
        </p:txBody>
      </p:sp>
      <p:pic>
        <p:nvPicPr>
          <p:cNvPr id="17412" name="Picture 4" descr="Fichier:Negative7-31-31 1 .jpg">
            <a:hlinkClick r:id="rId4"/>
          </p:cNvPr>
          <p:cNvPicPr>
            <a:picLocks noChangeAspect="1" noChangeArrowheads="1"/>
          </p:cNvPicPr>
          <p:nvPr/>
        </p:nvPicPr>
        <p:blipFill>
          <a:blip r:embed="rId5" cstate="print"/>
          <a:srcRect/>
          <a:stretch>
            <a:fillRect/>
          </a:stretch>
        </p:blipFill>
        <p:spPr bwMode="auto">
          <a:xfrm>
            <a:off x="4569285" y="2362200"/>
            <a:ext cx="4574715" cy="3047905"/>
          </a:xfrm>
          <a:prstGeom prst="rect">
            <a:avLst/>
          </a:prstGeom>
          <a:noFill/>
        </p:spPr>
      </p:pic>
      <p:sp>
        <p:nvSpPr>
          <p:cNvPr id="10" name="Rectangle 9"/>
          <p:cNvSpPr/>
          <p:nvPr/>
        </p:nvSpPr>
        <p:spPr>
          <a:xfrm>
            <a:off x="4876800" y="5410200"/>
            <a:ext cx="4038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Les ruines romains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descr="http://www2.spsu.edu/math/tile/grammar/arab/arab3.jpg"/>
          <p:cNvPicPr>
            <a:picLocks noChangeAspect="1" noChangeArrowheads="1"/>
          </p:cNvPicPr>
          <p:nvPr/>
        </p:nvPicPr>
        <p:blipFill>
          <a:blip r:embed="rId3"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err="1" smtClean="0">
                <a:solidFill>
                  <a:srgbClr val="FFC000"/>
                </a:solidFill>
              </a:rPr>
              <a:t>Une</a:t>
            </a:r>
            <a:r>
              <a:rPr lang="en-US" sz="6000" b="1" dirty="0" smtClean="0">
                <a:solidFill>
                  <a:srgbClr val="FFC000"/>
                </a:solidFill>
              </a:rPr>
              <a:t> petite histoire</a:t>
            </a:r>
            <a:endParaRPr lang="en-US" sz="6000" b="1" dirty="0">
              <a:solidFill>
                <a:srgbClr val="FFC000"/>
              </a:solidFill>
            </a:endParaRPr>
          </a:p>
        </p:txBody>
      </p:sp>
      <p:sp>
        <p:nvSpPr>
          <p:cNvPr id="6" name="Rectangle 5"/>
          <p:cNvSpPr/>
          <p:nvPr/>
        </p:nvSpPr>
        <p:spPr>
          <a:xfrm>
            <a:off x="685800" y="990600"/>
            <a:ext cx="78486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Dans le 7eme siècle, les arabo-musulmans ont envahi la région maghrébine. L’Islam est devenu la religion principale. La région est devenue une des régions les plus riches et les plus développées d'Europe dans tous les domaines, économique, scientifique, artistique, et technologique.</a:t>
            </a:r>
            <a:endParaRPr lang="fr-FR" sz="2400" dirty="0">
              <a:solidFill>
                <a:srgbClr val="FFC000"/>
              </a:solidFill>
            </a:endParaRPr>
          </a:p>
        </p:txBody>
      </p:sp>
      <p:pic>
        <p:nvPicPr>
          <p:cNvPr id="18434" name="Picture 2" descr="Fichier:GreatMosqueofKairouanTunisia.jpg">
            <a:hlinkClick r:id="rId4"/>
          </p:cNvPr>
          <p:cNvPicPr>
            <a:picLocks noChangeAspect="1" noChangeArrowheads="1"/>
          </p:cNvPicPr>
          <p:nvPr/>
        </p:nvPicPr>
        <p:blipFill>
          <a:blip r:embed="rId5" cstate="print"/>
          <a:srcRect/>
          <a:stretch>
            <a:fillRect/>
          </a:stretch>
        </p:blipFill>
        <p:spPr bwMode="auto">
          <a:xfrm>
            <a:off x="2362200" y="2895600"/>
            <a:ext cx="4343400" cy="2910079"/>
          </a:xfrm>
          <a:prstGeom prst="rect">
            <a:avLst/>
          </a:prstGeom>
          <a:noFill/>
        </p:spPr>
      </p:pic>
      <p:sp>
        <p:nvSpPr>
          <p:cNvPr id="8" name="Rectangle 7"/>
          <p:cNvSpPr/>
          <p:nvPr/>
        </p:nvSpPr>
        <p:spPr>
          <a:xfrm>
            <a:off x="2514600" y="5943600"/>
            <a:ext cx="4038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FFC000"/>
              </a:solidFill>
            </a:endParaRPr>
          </a:p>
        </p:txBody>
      </p:sp>
      <p:sp>
        <p:nvSpPr>
          <p:cNvPr id="13" name="TextBox 12"/>
          <p:cNvSpPr txBox="1"/>
          <p:nvPr/>
        </p:nvSpPr>
        <p:spPr>
          <a:xfrm>
            <a:off x="2514600" y="5934670"/>
            <a:ext cx="3886200" cy="923330"/>
          </a:xfrm>
          <a:prstGeom prst="rect">
            <a:avLst/>
          </a:prstGeom>
          <a:noFill/>
        </p:spPr>
        <p:txBody>
          <a:bodyPr wrap="square" rtlCol="0">
            <a:spAutoFit/>
          </a:bodyPr>
          <a:lstStyle/>
          <a:p>
            <a:pPr algn="ctr"/>
            <a:r>
              <a:rPr lang="fr-FR" dirty="0" smtClean="0">
                <a:solidFill>
                  <a:srgbClr val="FFC000"/>
                </a:solidFill>
              </a:rPr>
              <a:t>Grande Mosquée de Kairouan, fondée en 670, est la première mosquée de l’Occident musulman.</a:t>
            </a:r>
            <a:endParaRPr lang="fr-FR" dirty="0">
              <a:solidFill>
                <a:srgbClr val="FFC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C000"/>
                </a:solidFill>
              </a:rPr>
              <a:t>Les contributions du monde </a:t>
            </a:r>
            <a:r>
              <a:rPr lang="en-US" sz="4000" b="1" dirty="0" err="1" smtClean="0">
                <a:solidFill>
                  <a:srgbClr val="FFC000"/>
                </a:solidFill>
              </a:rPr>
              <a:t>arabe</a:t>
            </a:r>
            <a:endParaRPr lang="en-US" sz="4000" b="1" dirty="0">
              <a:solidFill>
                <a:srgbClr val="FFC000"/>
              </a:solidFill>
            </a:endParaRPr>
          </a:p>
        </p:txBody>
      </p:sp>
      <p:sp>
        <p:nvSpPr>
          <p:cNvPr id="8" name="Rectangle 7"/>
          <p:cNvSpPr/>
          <p:nvPr/>
        </p:nvSpPr>
        <p:spPr>
          <a:xfrm>
            <a:off x="228600" y="4343400"/>
            <a:ext cx="40386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L’idée du zéro a changé les mathématiques</a:t>
            </a:r>
          </a:p>
        </p:txBody>
      </p:sp>
      <p:pic>
        <p:nvPicPr>
          <p:cNvPr id="26626" name="Picture 2" descr="http://www.eportfolio.lagcc.cuny.edu/scholars/doc_fa08/eP_Fa08/Adriana.Briceno/images/AlgebraLine.jpg"/>
          <p:cNvPicPr>
            <a:picLocks noChangeAspect="1" noChangeArrowheads="1"/>
          </p:cNvPicPr>
          <p:nvPr/>
        </p:nvPicPr>
        <p:blipFill>
          <a:blip r:embed="rId3" cstate="print"/>
          <a:srcRect/>
          <a:stretch>
            <a:fillRect/>
          </a:stretch>
        </p:blipFill>
        <p:spPr bwMode="auto">
          <a:xfrm>
            <a:off x="5334000" y="1905000"/>
            <a:ext cx="3097849" cy="2209800"/>
          </a:xfrm>
          <a:prstGeom prst="rect">
            <a:avLst/>
          </a:prstGeom>
          <a:noFill/>
        </p:spPr>
      </p:pic>
      <p:sp>
        <p:nvSpPr>
          <p:cNvPr id="10" name="Rectangle 9"/>
          <p:cNvSpPr/>
          <p:nvPr/>
        </p:nvSpPr>
        <p:spPr>
          <a:xfrm>
            <a:off x="457200" y="1828800"/>
            <a:ext cx="3200400" cy="2133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1000" y="1676400"/>
            <a:ext cx="3276600" cy="2400657"/>
          </a:xfrm>
          <a:prstGeom prst="rect">
            <a:avLst/>
          </a:prstGeom>
          <a:noFill/>
        </p:spPr>
        <p:txBody>
          <a:bodyPr wrap="square" rtlCol="0">
            <a:spAutoFit/>
          </a:bodyPr>
          <a:lstStyle/>
          <a:p>
            <a:pPr algn="ctr"/>
            <a:r>
              <a:rPr lang="en-US" sz="15000" dirty="0" smtClean="0">
                <a:solidFill>
                  <a:srgbClr val="FF0000"/>
                </a:solidFill>
              </a:rPr>
              <a:t>0</a:t>
            </a:r>
            <a:endParaRPr lang="en-US" sz="15000" dirty="0">
              <a:solidFill>
                <a:srgbClr val="FF0000"/>
              </a:solidFill>
            </a:endParaRPr>
          </a:p>
        </p:txBody>
      </p:sp>
      <p:sp>
        <p:nvSpPr>
          <p:cNvPr id="12" name="Rectangle 11"/>
          <p:cNvSpPr/>
          <p:nvPr/>
        </p:nvSpPr>
        <p:spPr>
          <a:xfrm>
            <a:off x="5257800" y="4343400"/>
            <a:ext cx="3048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t>
            </a:r>
            <a:r>
              <a:rPr lang="fr-FR" sz="2400" dirty="0" err="1" smtClean="0">
                <a:solidFill>
                  <a:srgbClr val="FFC000"/>
                </a:solidFill>
              </a:rPr>
              <a:t>algebra</a:t>
            </a:r>
            <a:endParaRPr lang="fr-FR" sz="2400" dirty="0" smtClean="0">
              <a:solidFill>
                <a:srgbClr val="FFC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6" name="Rectangle 5"/>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C000"/>
                </a:solidFill>
              </a:rPr>
              <a:t>Les contributions du monde </a:t>
            </a:r>
            <a:r>
              <a:rPr lang="en-US" sz="4000" b="1" dirty="0" err="1" smtClean="0">
                <a:solidFill>
                  <a:srgbClr val="FFC000"/>
                </a:solidFill>
              </a:rPr>
              <a:t>arabe</a:t>
            </a:r>
            <a:endParaRPr lang="en-US" sz="4000" b="1" dirty="0">
              <a:solidFill>
                <a:srgbClr val="FFC000"/>
              </a:solidFill>
            </a:endParaRPr>
          </a:p>
        </p:txBody>
      </p:sp>
      <p:pic>
        <p:nvPicPr>
          <p:cNvPr id="27650" name="Picture 2" descr="http://www.paradoxplace.com/Insights/Exploration/Images/Astrolabe-BAR500.jpg"/>
          <p:cNvPicPr>
            <a:picLocks noChangeAspect="1" noChangeArrowheads="1"/>
          </p:cNvPicPr>
          <p:nvPr/>
        </p:nvPicPr>
        <p:blipFill>
          <a:blip r:embed="rId3" cstate="print"/>
          <a:srcRect/>
          <a:stretch>
            <a:fillRect/>
          </a:stretch>
        </p:blipFill>
        <p:spPr bwMode="auto">
          <a:xfrm>
            <a:off x="2590800" y="1143000"/>
            <a:ext cx="3838575" cy="4498161"/>
          </a:xfrm>
          <a:prstGeom prst="rect">
            <a:avLst/>
          </a:prstGeom>
          <a:noFill/>
        </p:spPr>
      </p:pic>
      <p:sp>
        <p:nvSpPr>
          <p:cNvPr id="8" name="Rectangle 7"/>
          <p:cNvSpPr/>
          <p:nvPr/>
        </p:nvSpPr>
        <p:spPr>
          <a:xfrm>
            <a:off x="1295400" y="6096000"/>
            <a:ext cx="7010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L’invention de l’astrolabe était une révolution dans les domaines de l’astronomie et de la navigation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2.spsu.edu/math/tile/grammar/arab/arab3.jpg"/>
          <p:cNvPicPr>
            <a:picLocks noChangeAspect="1" noChangeArrowheads="1"/>
          </p:cNvPicPr>
          <p:nvPr/>
        </p:nvPicPr>
        <p:blipFill>
          <a:blip r:embed="rId2" cstate="print"/>
          <a:srcRect/>
          <a:stretch>
            <a:fillRect/>
          </a:stretch>
        </p:blipFill>
        <p:spPr bwMode="auto">
          <a:xfrm>
            <a:off x="0" y="0"/>
            <a:ext cx="9448800" cy="8166358"/>
          </a:xfrm>
          <a:prstGeom prst="rect">
            <a:avLst/>
          </a:prstGeom>
          <a:noFill/>
        </p:spPr>
      </p:pic>
      <p:sp>
        <p:nvSpPr>
          <p:cNvPr id="5" name="Rectangle 4"/>
          <p:cNvSpPr/>
          <p:nvPr/>
        </p:nvSpPr>
        <p:spPr>
          <a:xfrm>
            <a:off x="685800" y="152400"/>
            <a:ext cx="7848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C000"/>
                </a:solidFill>
              </a:rPr>
              <a:t>Les contributions du monde </a:t>
            </a:r>
            <a:r>
              <a:rPr lang="en-US" sz="4000" b="1" dirty="0" err="1" smtClean="0">
                <a:solidFill>
                  <a:srgbClr val="FFC000"/>
                </a:solidFill>
              </a:rPr>
              <a:t>arabe</a:t>
            </a:r>
            <a:endParaRPr lang="en-US" sz="4000" b="1" dirty="0">
              <a:solidFill>
                <a:srgbClr val="FFC000"/>
              </a:solidFill>
            </a:endParaRPr>
          </a:p>
        </p:txBody>
      </p:sp>
      <p:pic>
        <p:nvPicPr>
          <p:cNvPr id="28674" name="Picture 2" descr="http://farm4.static.flickr.com/3281/2919225505_f0f3f005cc_b.jpg"/>
          <p:cNvPicPr>
            <a:picLocks noChangeAspect="1" noChangeArrowheads="1"/>
          </p:cNvPicPr>
          <p:nvPr/>
        </p:nvPicPr>
        <p:blipFill>
          <a:blip r:embed="rId3" cstate="print"/>
          <a:srcRect/>
          <a:stretch>
            <a:fillRect/>
          </a:stretch>
        </p:blipFill>
        <p:spPr bwMode="auto">
          <a:xfrm>
            <a:off x="2133600" y="1219200"/>
            <a:ext cx="5286375" cy="3962400"/>
          </a:xfrm>
          <a:prstGeom prst="rect">
            <a:avLst/>
          </a:prstGeom>
          <a:noFill/>
        </p:spPr>
      </p:pic>
      <p:sp>
        <p:nvSpPr>
          <p:cNvPr id="7" name="Rectangle 6"/>
          <p:cNvSpPr/>
          <p:nvPr/>
        </p:nvSpPr>
        <p:spPr>
          <a:xfrm>
            <a:off x="762000" y="5562600"/>
            <a:ext cx="7010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solidFill>
                  <a:srgbClr val="FFC000"/>
                </a:solidFill>
              </a:rPr>
              <a:t>L’architecture du monde arabe a inspiré  l’architecture partout dans le monde.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770</Words>
  <Application>Microsoft Office PowerPoint</Application>
  <PresentationFormat>On-screen Show (4:3)</PresentationFormat>
  <Paragraphs>86</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DCSS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Test Apps1</dc:creator>
  <cp:lastModifiedBy>Benjamin Riekhof</cp:lastModifiedBy>
  <cp:revision>25</cp:revision>
  <dcterms:created xsi:type="dcterms:W3CDTF">2010-11-09T19:34:14Z</dcterms:created>
  <dcterms:modified xsi:type="dcterms:W3CDTF">2013-03-13T13:39:25Z</dcterms:modified>
</cp:coreProperties>
</file>