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70" r:id="rId3"/>
    <p:sldId id="268" r:id="rId4"/>
    <p:sldId id="257" r:id="rId5"/>
    <p:sldId id="279" r:id="rId6"/>
    <p:sldId id="258" r:id="rId7"/>
    <p:sldId id="259" r:id="rId8"/>
    <p:sldId id="280" r:id="rId9"/>
    <p:sldId id="285" r:id="rId10"/>
    <p:sldId id="278" r:id="rId11"/>
    <p:sldId id="281" r:id="rId12"/>
    <p:sldId id="261" r:id="rId13"/>
    <p:sldId id="277" r:id="rId14"/>
    <p:sldId id="272" r:id="rId15"/>
    <p:sldId id="267" r:id="rId16"/>
    <p:sldId id="283" r:id="rId17"/>
    <p:sldId id="266" r:id="rId18"/>
    <p:sldId id="269" r:id="rId19"/>
    <p:sldId id="260" r:id="rId20"/>
    <p:sldId id="282" r:id="rId21"/>
    <p:sldId id="284" r:id="rId22"/>
    <p:sldId id="286" r:id="rId23"/>
    <p:sldId id="275" r:id="rId24"/>
    <p:sldId id="287" r:id="rId25"/>
    <p:sldId id="276" r:id="rId26"/>
    <p:sldId id="271" r:id="rId27"/>
    <p:sldId id="273" r:id="rId28"/>
    <p:sldId id="274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62F16-6E2A-43F7-8A24-081083CFA08B}" type="datetimeFigureOut">
              <a:rPr lang="en-US" smtClean="0"/>
              <a:t>11/13/2012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76AC926-8E10-46B0-ABEA-096C32F738BA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62F16-6E2A-43F7-8A24-081083CFA08B}" type="datetimeFigureOut">
              <a:rPr lang="en-US" smtClean="0"/>
              <a:t>11/13/2012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AC926-8E10-46B0-ABEA-096C32F738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62F16-6E2A-43F7-8A24-081083CFA08B}" type="datetimeFigureOut">
              <a:rPr lang="en-US" smtClean="0"/>
              <a:t>11/13/2012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AC926-8E10-46B0-ABEA-096C32F738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62F16-6E2A-43F7-8A24-081083CFA08B}" type="datetimeFigureOut">
              <a:rPr lang="en-US" smtClean="0"/>
              <a:t>11/13/2012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76AC926-8E10-46B0-ABEA-096C32F738BA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62F16-6E2A-43F7-8A24-081083CFA08B}" type="datetimeFigureOut">
              <a:rPr lang="en-US" smtClean="0"/>
              <a:t>11/13/2012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76AC926-8E10-46B0-ABEA-096C32F738BA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62F16-6E2A-43F7-8A24-081083CFA08B}" type="datetimeFigureOut">
              <a:rPr lang="en-US" smtClean="0"/>
              <a:t>11/13/2012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76AC926-8E10-46B0-ABEA-096C32F738BA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62F16-6E2A-43F7-8A24-081083CFA08B}" type="datetimeFigureOut">
              <a:rPr lang="en-US" smtClean="0"/>
              <a:t>11/13/2012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76AC926-8E10-46B0-ABEA-096C32F738BA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62F16-6E2A-43F7-8A24-081083CFA08B}" type="datetimeFigureOut">
              <a:rPr lang="en-US" smtClean="0"/>
              <a:t>11/13/2012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76AC926-8E10-46B0-ABEA-096C32F738B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62F16-6E2A-43F7-8A24-081083CFA08B}" type="datetimeFigureOut">
              <a:rPr lang="en-US" smtClean="0"/>
              <a:t>11/13/2012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76AC926-8E10-46B0-ABEA-096C32F738B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62F16-6E2A-43F7-8A24-081083CFA08B}" type="datetimeFigureOut">
              <a:rPr lang="en-US" smtClean="0"/>
              <a:t>11/13/2012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76AC926-8E10-46B0-ABEA-096C32F738BA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62F16-6E2A-43F7-8A24-081083CFA08B}" type="datetimeFigureOut">
              <a:rPr lang="en-US" smtClean="0"/>
              <a:t>11/13/2012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76AC926-8E10-46B0-ABEA-096C32F738BA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8F862F16-6E2A-43F7-8A24-081083CFA08B}" type="datetimeFigureOut">
              <a:rPr lang="en-US" smtClean="0"/>
              <a:t>11/13/2012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C76AC926-8E10-46B0-ABEA-096C32F738BA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www.edupics.com/image-ipod-mp3-player-dm9930.jpg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://www.whatthetech.com/blog/wp-content/uploads/2010/03/Email-Icon.jpg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5.jpeg"/><Relationship Id="rId2" Type="http://schemas.openxmlformats.org/officeDocument/2006/relationships/hyperlink" Target="http://www.wilmakarels.nl/images/image/picasa/google-photo/google-photo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vator.tv/images/attachments/141010005851bing.jpg" TargetMode="External"/><Relationship Id="rId5" Type="http://schemas.openxmlformats.org/officeDocument/2006/relationships/image" Target="../media/image24.gif"/><Relationship Id="rId4" Type="http://schemas.openxmlformats.org/officeDocument/2006/relationships/hyperlink" Target="http://1.bp.blogspot.com/_4HURCC3e7u0/TO0t5xvazpI/AAAAAAAAAlI/jK9Ana10YgE/s1600/yahoo.gif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cdn3.ciberwolf.com/wp-content/uploads/2011/10/google-plus-quiere-seguir-creciendo-ahora-dejara-usar-seudonimos.jpg" TargetMode="External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hyperlink" Target="http://www.esgmedia.com/Conception_Web/images/navigateurs-web.gif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2" Type="http://schemas.openxmlformats.org/officeDocument/2006/relationships/hyperlink" Target="http://www.addintools.com/french/menu_word/images/screen_shot_small.gif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hyperlink" Target="javascript:donothing()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7" Type="http://schemas.openxmlformats.org/officeDocument/2006/relationships/image" Target="../media/image36.png"/><Relationship Id="rId2" Type="http://schemas.openxmlformats.org/officeDocument/2006/relationships/hyperlink" Target="http://pressoffice.carphonewarehouse.com/uploads/galleries/logos/Geek_Squad_medium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omnitechsupport.com/img/windows_help.png" TargetMode="External"/><Relationship Id="rId5" Type="http://schemas.openxmlformats.org/officeDocument/2006/relationships/image" Target="../media/image35.gif"/><Relationship Id="rId4" Type="http://schemas.openxmlformats.org/officeDocument/2006/relationships/hyperlink" Target="http://www.darty.com/res3/service/images/assistance_technique.gif" TargetMode="Externa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gi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://files.softicons.com/download/system-icons/crystal-intense-icons-by-tatice/png/256/Imprimante.png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media.paperblog.fr/i/286/2861059/accents-avec-clavier-qwerty-L-1.jpeg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static.freepik.com/photos-libre/souris-d&amp;-39;ordinateur-vue-de-haut-en-bas_17-206000210.jpg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://jontrot.free.fr/images/icone-dossier.png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bing.com/images/search?q=mp3+icon&amp;view=detail&amp;id=767582C08F35D7125CE01FC2DADDD154EAC601E2" TargetMode="External"/><Relationship Id="rId3" Type="http://schemas.openxmlformats.org/officeDocument/2006/relationships/image" Target="../media/image12.jpeg"/><Relationship Id="rId7" Type="http://schemas.openxmlformats.org/officeDocument/2006/relationships/image" Target="../media/image14.png"/><Relationship Id="rId2" Type="http://schemas.openxmlformats.org/officeDocument/2006/relationships/hyperlink" Target="http://0.tqn.com/d/pcsupport/1/0/1/D/-/-/excel-icon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png-fonts.com/png/png/files/Types%20de%20fichiers/Word%20file.png" TargetMode="External"/><Relationship Id="rId11" Type="http://schemas.openxmlformats.org/officeDocument/2006/relationships/image" Target="../media/image16.png"/><Relationship Id="rId5" Type="http://schemas.openxmlformats.org/officeDocument/2006/relationships/image" Target="../media/image13.png"/><Relationship Id="rId10" Type="http://schemas.openxmlformats.org/officeDocument/2006/relationships/hyperlink" Target="http://a.dryicons.com/images/icon_sets/coquette_part_4_icons_set/png/128x128/jpg_file.png" TargetMode="External"/><Relationship Id="rId4" Type="http://schemas.openxmlformats.org/officeDocument/2006/relationships/hyperlink" Target="http://www.starsclub-guyane.com/_img/types/pdf.png" TargetMode="External"/><Relationship Id="rId9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La Technologie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Française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5187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5486400"/>
            <a:ext cx="8382000" cy="1142999"/>
          </a:xfrm>
        </p:spPr>
        <p:txBody>
          <a:bodyPr/>
          <a:lstStyle/>
          <a:p>
            <a:r>
              <a:rPr lang="fr-FR" dirty="0" err="1" smtClean="0"/>
              <a:t>Def</a:t>
            </a:r>
            <a:r>
              <a:rPr lang="fr-FR" dirty="0" smtClean="0"/>
              <a:t>. Un appareil pour sauvegarder les documents et les fichiers.</a:t>
            </a:r>
          </a:p>
          <a:p>
            <a:r>
              <a:rPr lang="fr-FR" dirty="0" smtClean="0"/>
              <a:t>Ex. J’ai beaucoup de photos et de musique sur mon clé USB.</a:t>
            </a:r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7543800" cy="914400"/>
          </a:xfrm>
        </p:spPr>
        <p:txBody>
          <a:bodyPr/>
          <a:lstStyle/>
          <a:p>
            <a:r>
              <a:rPr lang="en-US" dirty="0" smtClean="0"/>
              <a:t>Un </a:t>
            </a:r>
            <a:r>
              <a:rPr lang="en-US" dirty="0" err="1" smtClean="0"/>
              <a:t>clé</a:t>
            </a:r>
            <a:r>
              <a:rPr lang="en-US" dirty="0" smtClean="0"/>
              <a:t> USB (n.)</a:t>
            </a:r>
            <a:endParaRPr lang="en-US" dirty="0"/>
          </a:p>
        </p:txBody>
      </p:sp>
      <p:pic>
        <p:nvPicPr>
          <p:cNvPr id="6" name="il_fi" descr="http://www.esiee.fr/~bureaud/Unites/Saci1/tutoriel_memoires/image1-sandisk-cruzer-micro-usb-flash-drive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1524000"/>
            <a:ext cx="3188652" cy="29432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45797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5486400"/>
            <a:ext cx="8382000" cy="1142999"/>
          </a:xfrm>
        </p:spPr>
        <p:txBody>
          <a:bodyPr/>
          <a:lstStyle/>
          <a:p>
            <a:r>
              <a:rPr lang="fr-FR" dirty="0" err="1" smtClean="0"/>
              <a:t>Def</a:t>
            </a:r>
            <a:r>
              <a:rPr lang="fr-FR" dirty="0" smtClean="0"/>
              <a:t>. Un appareil pour écouter la musique.</a:t>
            </a:r>
          </a:p>
          <a:p>
            <a:r>
              <a:rPr lang="fr-FR" dirty="0" smtClean="0"/>
              <a:t>Ex. J’ai un lecteur MP3 sur mon téléphone intelligent ! </a:t>
            </a:r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7543800" cy="914400"/>
          </a:xfrm>
        </p:spPr>
        <p:txBody>
          <a:bodyPr/>
          <a:lstStyle/>
          <a:p>
            <a:r>
              <a:rPr lang="en-US" dirty="0" smtClean="0"/>
              <a:t>Un </a:t>
            </a:r>
            <a:r>
              <a:rPr lang="en-US" dirty="0" err="1" smtClean="0"/>
              <a:t>lecteur</a:t>
            </a:r>
            <a:r>
              <a:rPr lang="en-US" dirty="0" smtClean="0"/>
              <a:t> MP3</a:t>
            </a:r>
            <a:endParaRPr lang="en-US" dirty="0"/>
          </a:p>
        </p:txBody>
      </p:sp>
      <p:pic>
        <p:nvPicPr>
          <p:cNvPr id="6" name="Picture 5" descr="http://www.edupics.com/image-ipod-mp3-player-dm9930.jpg">
            <a:hlinkClick r:id="rId2" tgtFrame="_blank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524000"/>
            <a:ext cx="3559492" cy="32099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68419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5486400"/>
            <a:ext cx="8382000" cy="1142999"/>
          </a:xfrm>
        </p:spPr>
        <p:txBody>
          <a:bodyPr/>
          <a:lstStyle/>
          <a:p>
            <a:r>
              <a:rPr lang="fr-FR" dirty="0" err="1" smtClean="0"/>
              <a:t>Def</a:t>
            </a:r>
            <a:r>
              <a:rPr lang="fr-FR" dirty="0" smtClean="0"/>
              <a:t>. Faire une copie d’un CD/DVD</a:t>
            </a:r>
          </a:p>
          <a:p>
            <a:r>
              <a:rPr lang="fr-FR" dirty="0" smtClean="0"/>
              <a:t>Ex. Je ne grave pas les CDs parce que j’ai un lecteur MP3. </a:t>
            </a:r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7543800" cy="914400"/>
          </a:xfrm>
        </p:spPr>
        <p:txBody>
          <a:bodyPr/>
          <a:lstStyle/>
          <a:p>
            <a:r>
              <a:rPr lang="en-US" dirty="0" smtClean="0"/>
              <a:t>Graver (un CD/DVD) (v.)</a:t>
            </a:r>
            <a:endParaRPr lang="en-US" dirty="0"/>
          </a:p>
        </p:txBody>
      </p:sp>
      <p:pic>
        <p:nvPicPr>
          <p:cNvPr id="3074" name="Picture 2" descr="http://www.clker.com/cliparts/2/p/l/D/c/Q/burn-cd-hi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762000"/>
            <a:ext cx="4284997" cy="450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4077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5486400"/>
            <a:ext cx="8382000" cy="1142999"/>
          </a:xfrm>
        </p:spPr>
        <p:txBody>
          <a:bodyPr>
            <a:normAutofit lnSpcReduction="10000"/>
          </a:bodyPr>
          <a:lstStyle/>
          <a:p>
            <a:r>
              <a:rPr lang="fr-FR" dirty="0" err="1" smtClean="0"/>
              <a:t>Def</a:t>
            </a:r>
            <a:r>
              <a:rPr lang="fr-FR" dirty="0" smtClean="0"/>
              <a:t>. Une lettre électronique. Tu envoies avec l’internet.</a:t>
            </a:r>
          </a:p>
          <a:p>
            <a:r>
              <a:rPr lang="fr-FR" dirty="0" smtClean="0"/>
              <a:t>Ex. </a:t>
            </a:r>
            <a:r>
              <a:rPr lang="fr-FR" dirty="0" smtClean="0"/>
              <a:t>Je compose un </a:t>
            </a:r>
            <a:r>
              <a:rPr lang="fr-FR" dirty="0" smtClean="0"/>
              <a:t>email </a:t>
            </a:r>
            <a:r>
              <a:rPr lang="fr-FR" dirty="0" smtClean="0"/>
              <a:t>pour </a:t>
            </a:r>
            <a:r>
              <a:rPr lang="fr-FR" dirty="0" smtClean="0"/>
              <a:t>mon copain. </a:t>
            </a:r>
          </a:p>
          <a:p>
            <a:pPr marL="18288" indent="0">
              <a:buNone/>
            </a:pPr>
            <a:r>
              <a:rPr lang="fr-FR" dirty="0" smtClean="0"/>
              <a:t>Quel est ton adresse email ?</a:t>
            </a:r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7543800" cy="914400"/>
          </a:xfrm>
        </p:spPr>
        <p:txBody>
          <a:bodyPr/>
          <a:lstStyle/>
          <a:p>
            <a:r>
              <a:rPr lang="en-US" dirty="0" smtClean="0"/>
              <a:t>Un </a:t>
            </a:r>
            <a:r>
              <a:rPr lang="en-US" dirty="0" err="1" smtClean="0"/>
              <a:t>courriel</a:t>
            </a:r>
            <a:r>
              <a:rPr lang="en-US" dirty="0" smtClean="0"/>
              <a:t> / email (</a:t>
            </a:r>
            <a:r>
              <a:rPr lang="en-US" dirty="0" err="1" smtClean="0"/>
              <a:t>mèl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5" name="Picture 4" descr="http://www.whatthetech.com/blog/wp-content/uploads/2010/03/Email-Icon.jpg">
            <a:hlinkClick r:id="rId2" tgtFrame="_blank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1600200"/>
            <a:ext cx="3105150" cy="297465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21648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5486400"/>
            <a:ext cx="8382000" cy="1142999"/>
          </a:xfrm>
        </p:spPr>
        <p:txBody>
          <a:bodyPr/>
          <a:lstStyle/>
          <a:p>
            <a:endParaRPr lang="fr-FR" dirty="0" smtClean="0"/>
          </a:p>
          <a:p>
            <a:r>
              <a:rPr lang="fr-FR" dirty="0" smtClean="0"/>
              <a:t>Ex. J’enverrai un email a ma grand-mère.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7543800" cy="914400"/>
          </a:xfrm>
        </p:spPr>
        <p:txBody>
          <a:bodyPr/>
          <a:lstStyle/>
          <a:p>
            <a:r>
              <a:rPr lang="en-US" dirty="0" err="1" smtClean="0"/>
              <a:t>Envoyer</a:t>
            </a:r>
            <a:r>
              <a:rPr lang="en-US" dirty="0" smtClean="0"/>
              <a:t> (v. </a:t>
            </a:r>
            <a:r>
              <a:rPr lang="en-US" dirty="0" err="1" smtClean="0"/>
              <a:t>irr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28600" y="1143000"/>
            <a:ext cx="77724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/>
              <a:t>J’envoie			Nous envoyons</a:t>
            </a:r>
          </a:p>
          <a:p>
            <a:r>
              <a:rPr lang="fr-FR" sz="3200" dirty="0" smtClean="0"/>
              <a:t>Tu envoies		Vous envoyez</a:t>
            </a:r>
          </a:p>
          <a:p>
            <a:r>
              <a:rPr lang="fr-FR" sz="3200" dirty="0" smtClean="0"/>
              <a:t>Il/elle envoie		Ils envoient </a:t>
            </a:r>
          </a:p>
          <a:p>
            <a:endParaRPr lang="fr-FR" sz="3200" dirty="0" smtClean="0"/>
          </a:p>
          <a:p>
            <a:r>
              <a:rPr lang="fr-FR" sz="3200" dirty="0" smtClean="0"/>
              <a:t>Futur: </a:t>
            </a:r>
            <a:r>
              <a:rPr lang="fr-FR" sz="3200" dirty="0" err="1" smtClean="0"/>
              <a:t>enverr</a:t>
            </a:r>
            <a:r>
              <a:rPr lang="fr-FR" sz="3200" dirty="0" smtClean="0"/>
              <a:t>-</a:t>
            </a:r>
            <a:endParaRPr lang="fr-FR" sz="3200" dirty="0"/>
          </a:p>
        </p:txBody>
      </p:sp>
      <p:pic>
        <p:nvPicPr>
          <p:cNvPr id="15362" name="Picture 2" descr="http://www.memoclic.com/medias/images/contenus/6/173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9579" y="2925805"/>
            <a:ext cx="3352800" cy="3002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 flipV="1">
            <a:off x="2667000" y="3728968"/>
            <a:ext cx="2133600" cy="533399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9799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5486400"/>
            <a:ext cx="8382000" cy="1142999"/>
          </a:xfrm>
        </p:spPr>
        <p:txBody>
          <a:bodyPr/>
          <a:lstStyle/>
          <a:p>
            <a:r>
              <a:rPr lang="fr-FR" dirty="0" err="1" smtClean="0"/>
              <a:t>Def</a:t>
            </a:r>
            <a:r>
              <a:rPr lang="fr-FR" dirty="0" smtClean="0"/>
              <a:t>. Une marque de ponctuation @</a:t>
            </a:r>
          </a:p>
          <a:p>
            <a:r>
              <a:rPr lang="fr-FR" dirty="0" smtClean="0"/>
              <a:t>Ex. Mon </a:t>
            </a:r>
            <a:r>
              <a:rPr lang="fr-FR" dirty="0" smtClean="0"/>
              <a:t>adresse email </a:t>
            </a:r>
            <a:r>
              <a:rPr lang="fr-FR" dirty="0" smtClean="0"/>
              <a:t>est benjamin.riekhof@douglas.k12.ga.us</a:t>
            </a:r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7543800" cy="914400"/>
          </a:xfrm>
        </p:spPr>
        <p:txBody>
          <a:bodyPr/>
          <a:lstStyle/>
          <a:p>
            <a:r>
              <a:rPr lang="en-US" dirty="0" err="1" smtClean="0"/>
              <a:t>Arobas</a:t>
            </a:r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1333" y="1752600"/>
            <a:ext cx="2671762" cy="2747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5306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5486400"/>
            <a:ext cx="8382000" cy="1142999"/>
          </a:xfrm>
        </p:spPr>
        <p:txBody>
          <a:bodyPr/>
          <a:lstStyle/>
          <a:p>
            <a:r>
              <a:rPr lang="fr-FR" dirty="0" err="1" smtClean="0"/>
              <a:t>Def</a:t>
            </a:r>
            <a:r>
              <a:rPr lang="fr-FR" dirty="0" smtClean="0"/>
              <a:t>. Un site-web pour faire la recherche</a:t>
            </a:r>
          </a:p>
          <a:p>
            <a:r>
              <a:rPr lang="fr-FR" dirty="0" smtClean="0"/>
              <a:t>Ex. Mon moteur de recherche préféré est Google. </a:t>
            </a:r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7543800" cy="914400"/>
          </a:xfrm>
        </p:spPr>
        <p:txBody>
          <a:bodyPr/>
          <a:lstStyle/>
          <a:p>
            <a:r>
              <a:rPr lang="en-US" dirty="0" smtClean="0"/>
              <a:t>Un </a:t>
            </a:r>
            <a:r>
              <a:rPr lang="en-US" dirty="0" err="1" smtClean="0"/>
              <a:t>moteur</a:t>
            </a:r>
            <a:r>
              <a:rPr lang="en-US" dirty="0" smtClean="0"/>
              <a:t> de </a:t>
            </a:r>
            <a:r>
              <a:rPr lang="en-US" dirty="0" err="1" smtClean="0"/>
              <a:t>recherche</a:t>
            </a:r>
            <a:endParaRPr lang="en-US" dirty="0"/>
          </a:p>
        </p:txBody>
      </p:sp>
      <p:pic>
        <p:nvPicPr>
          <p:cNvPr id="6" name="Picture 5" descr="http://www.wilmakarels.nl/images/image/picasa/google-photo/google-photo.jpg">
            <a:hlinkClick r:id="rId2" tgtFrame="_blank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3398362"/>
            <a:ext cx="2743200" cy="140223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http://1.bp.blogspot.com/_4HURCC3e7u0/TO0t5xvazpI/AAAAAAAAAlI/jK9Ana10YgE/s1600/yahoo.gif">
            <a:hlinkClick r:id="rId4" tgtFrame="_blank"/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512216"/>
            <a:ext cx="2590800" cy="152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http://vator.tv/images/attachments/141010005851bing.jpg">
            <a:hlinkClick r:id="rId6" tgtFrame="_blank"/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170" y="1524000"/>
            <a:ext cx="2643629" cy="1447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97846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5486400"/>
            <a:ext cx="8382000" cy="1142999"/>
          </a:xfrm>
        </p:spPr>
        <p:txBody>
          <a:bodyPr/>
          <a:lstStyle/>
          <a:p>
            <a:r>
              <a:rPr lang="fr-FR" dirty="0" err="1" smtClean="0"/>
              <a:t>Def</a:t>
            </a:r>
            <a:r>
              <a:rPr lang="fr-FR" dirty="0" smtClean="0"/>
              <a:t>. Un site web pour retrouver des amis. </a:t>
            </a:r>
          </a:p>
          <a:p>
            <a:r>
              <a:rPr lang="fr-FR" dirty="0" smtClean="0"/>
              <a:t>Ex. Le Facebook est mon réseau social préféré </a:t>
            </a:r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7543800" cy="914400"/>
          </a:xfrm>
        </p:spPr>
        <p:txBody>
          <a:bodyPr/>
          <a:lstStyle/>
          <a:p>
            <a:r>
              <a:rPr lang="en-US" dirty="0" smtClean="0"/>
              <a:t>Un </a:t>
            </a:r>
            <a:r>
              <a:rPr lang="fr-FR" dirty="0" smtClean="0"/>
              <a:t>réseau</a:t>
            </a:r>
            <a:r>
              <a:rPr lang="en-US" dirty="0" smtClean="0"/>
              <a:t> social (n.)</a:t>
            </a:r>
            <a:endParaRPr lang="en-US" dirty="0"/>
          </a:p>
        </p:txBody>
      </p:sp>
      <p:pic>
        <p:nvPicPr>
          <p:cNvPr id="10242" name="Picture 2" descr="http://greenmarketingroup.com/blog/wp-content/uploads/2010/07/social-networking-logo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295400"/>
            <a:ext cx="5094514" cy="396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cdn3.ciberwolf.com/wp-content/uploads/2011/10/google-plus-quiere-seguir-creciendo-ahora-dejara-usar-seudonimos.jpg">
            <a:hlinkClick r:id="rId3" tgtFrame="_blank"/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4606247"/>
            <a:ext cx="699770" cy="6953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35306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5486400"/>
            <a:ext cx="8382000" cy="1142999"/>
          </a:xfrm>
        </p:spPr>
        <p:txBody>
          <a:bodyPr/>
          <a:lstStyle/>
          <a:p>
            <a:r>
              <a:rPr lang="fr-FR" dirty="0" err="1" smtClean="0"/>
              <a:t>Def</a:t>
            </a:r>
            <a:r>
              <a:rPr lang="fr-FR" dirty="0" smtClean="0"/>
              <a:t>. La page principale d’un site-web social</a:t>
            </a:r>
          </a:p>
          <a:p>
            <a:r>
              <a:rPr lang="fr-FR" dirty="0" smtClean="0"/>
              <a:t>Ex. Tu ne peux pas voir mon profil parce que tu n’es pas mon ami ! </a:t>
            </a:r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7543800" cy="914400"/>
          </a:xfrm>
        </p:spPr>
        <p:txBody>
          <a:bodyPr/>
          <a:lstStyle/>
          <a:p>
            <a:r>
              <a:rPr lang="en-US" dirty="0" smtClean="0"/>
              <a:t>Un </a:t>
            </a:r>
            <a:r>
              <a:rPr lang="en-US" dirty="0" err="1" smtClean="0"/>
              <a:t>profil</a:t>
            </a:r>
            <a:r>
              <a:rPr lang="en-US" dirty="0" smtClean="0"/>
              <a:t> (n.)</a:t>
            </a:r>
            <a:endParaRPr lang="en-US" dirty="0"/>
          </a:p>
        </p:txBody>
      </p:sp>
      <p:pic>
        <p:nvPicPr>
          <p:cNvPr id="13314" name="Picture 2" descr="http://commandline.org.uk/images/posts/other/facebook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1447800"/>
            <a:ext cx="3810000" cy="3752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7085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5638800"/>
            <a:ext cx="8382000" cy="1219200"/>
          </a:xfrm>
        </p:spPr>
        <p:txBody>
          <a:bodyPr/>
          <a:lstStyle/>
          <a:p>
            <a:r>
              <a:rPr lang="fr-FR" dirty="0" err="1" smtClean="0"/>
              <a:t>Def</a:t>
            </a:r>
            <a:r>
              <a:rPr lang="fr-FR" dirty="0" smtClean="0"/>
              <a:t>. Un programme qu’on utilise avec un ordinateur</a:t>
            </a:r>
          </a:p>
          <a:p>
            <a:r>
              <a:rPr lang="fr-FR" dirty="0" smtClean="0"/>
              <a:t>Ex. Microsoft Word, Power Point, Skype, Photoshop, etc. sont des exemples des logiciels.</a:t>
            </a:r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7543800" cy="914400"/>
          </a:xfrm>
        </p:spPr>
        <p:txBody>
          <a:bodyPr/>
          <a:lstStyle/>
          <a:p>
            <a:r>
              <a:rPr lang="en-US" dirty="0" smtClean="0"/>
              <a:t>Le </a:t>
            </a:r>
            <a:r>
              <a:rPr lang="en-US" dirty="0" err="1" smtClean="0"/>
              <a:t>logiciel</a:t>
            </a:r>
            <a:r>
              <a:rPr lang="en-US" dirty="0" smtClean="0"/>
              <a:t> (n.)</a:t>
            </a:r>
            <a:endParaRPr lang="en-US" dirty="0"/>
          </a:p>
        </p:txBody>
      </p:sp>
      <p:pic>
        <p:nvPicPr>
          <p:cNvPr id="4098" name="Picture 2" descr="http://i1-win.softpedia-static.com/screenshots/Software-Icons-Pack_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070727"/>
            <a:ext cx="6019800" cy="4654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4077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5486400"/>
            <a:ext cx="8382000" cy="1142999"/>
          </a:xfrm>
        </p:spPr>
        <p:txBody>
          <a:bodyPr/>
          <a:lstStyle/>
          <a:p>
            <a:r>
              <a:rPr lang="fr-FR" dirty="0" err="1" smtClean="0"/>
              <a:t>Def</a:t>
            </a:r>
            <a:r>
              <a:rPr lang="fr-FR" dirty="0" smtClean="0"/>
              <a:t>. Une sorte de machine</a:t>
            </a:r>
          </a:p>
          <a:p>
            <a:r>
              <a:rPr lang="fr-FR" dirty="0" smtClean="0"/>
              <a:t>Ex. Un téléphone portable est un exemple d’un appareil. </a:t>
            </a:r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7543800" cy="914400"/>
          </a:xfrm>
        </p:spPr>
        <p:txBody>
          <a:bodyPr/>
          <a:lstStyle/>
          <a:p>
            <a:r>
              <a:rPr lang="en-US" dirty="0" smtClean="0"/>
              <a:t>Un </a:t>
            </a:r>
            <a:r>
              <a:rPr lang="en-US" dirty="0" err="1" smtClean="0"/>
              <a:t>appareil</a:t>
            </a:r>
            <a:r>
              <a:rPr lang="en-US" dirty="0" smtClean="0"/>
              <a:t> (n.)</a:t>
            </a:r>
            <a:endParaRPr lang="en-US" dirty="0"/>
          </a:p>
        </p:txBody>
      </p:sp>
      <p:pic>
        <p:nvPicPr>
          <p:cNvPr id="12290" name="Picture 2" descr="http://onopc.files.wordpress.com/2009/11/google-phone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173" y="1641835"/>
            <a:ext cx="2150626" cy="3082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1295400"/>
            <a:ext cx="2694525" cy="217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 descr="http://www.kollewin.com/EX/09-16-07/ms-wireless-keyboard-7000-full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4574" y="4076700"/>
            <a:ext cx="2676446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www.soft-computer-tech.com/images/computer-mouse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2381250"/>
            <a:ext cx="1769000" cy="2059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7085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5486400"/>
            <a:ext cx="8382000" cy="1142999"/>
          </a:xfrm>
        </p:spPr>
        <p:txBody>
          <a:bodyPr/>
          <a:lstStyle/>
          <a:p>
            <a:r>
              <a:rPr lang="fr-FR" dirty="0" err="1" smtClean="0"/>
              <a:t>Def</a:t>
            </a:r>
            <a:r>
              <a:rPr lang="fr-FR" dirty="0" smtClean="0"/>
              <a:t>. Un logiciel pour surfer l’internet.</a:t>
            </a:r>
          </a:p>
          <a:p>
            <a:r>
              <a:rPr lang="fr-FR" dirty="0" smtClean="0"/>
              <a:t>Ex. Mon navigateur préféré est Google Chrome. </a:t>
            </a:r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7543800" cy="914400"/>
          </a:xfrm>
        </p:spPr>
        <p:txBody>
          <a:bodyPr/>
          <a:lstStyle/>
          <a:p>
            <a:r>
              <a:rPr lang="en-US" dirty="0" smtClean="0"/>
              <a:t>Un </a:t>
            </a:r>
            <a:r>
              <a:rPr lang="en-US" dirty="0" err="1" smtClean="0"/>
              <a:t>navigateur</a:t>
            </a:r>
            <a:endParaRPr lang="en-US" dirty="0"/>
          </a:p>
        </p:txBody>
      </p:sp>
      <p:pic>
        <p:nvPicPr>
          <p:cNvPr id="5" name="Picture 4" descr="http://www.esgmedia.com/Conception_Web/images/navigateurs-web.gif">
            <a:hlinkClick r:id="rId2" tgtFrame="_blank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2133600"/>
            <a:ext cx="4957445" cy="225266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88277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5486400"/>
            <a:ext cx="8382000" cy="1142999"/>
          </a:xfrm>
        </p:spPr>
        <p:txBody>
          <a:bodyPr/>
          <a:lstStyle/>
          <a:p>
            <a:r>
              <a:rPr lang="fr-FR" dirty="0" err="1" smtClean="0"/>
              <a:t>Def</a:t>
            </a:r>
            <a:r>
              <a:rPr lang="fr-FR" dirty="0" smtClean="0"/>
              <a:t>. Un logiciel pour créer les documents. </a:t>
            </a:r>
          </a:p>
          <a:p>
            <a:r>
              <a:rPr lang="fr-FR" dirty="0" smtClean="0"/>
              <a:t>Ex. Microsoft Word est un logiciel de traitement de texte. </a:t>
            </a:r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914400"/>
          </a:xfrm>
        </p:spPr>
        <p:txBody>
          <a:bodyPr/>
          <a:lstStyle/>
          <a:p>
            <a:r>
              <a:rPr lang="en-US" sz="4400" dirty="0" smtClean="0"/>
              <a:t>Un </a:t>
            </a:r>
            <a:r>
              <a:rPr lang="en-US" sz="4400" dirty="0" err="1" smtClean="0"/>
              <a:t>logiciel</a:t>
            </a:r>
            <a:r>
              <a:rPr lang="en-US" sz="4400" dirty="0" smtClean="0"/>
              <a:t> de </a:t>
            </a:r>
            <a:r>
              <a:rPr lang="en-US" sz="4400" dirty="0" err="1" smtClean="0"/>
              <a:t>traitement</a:t>
            </a:r>
            <a:r>
              <a:rPr lang="en-US" sz="4400" dirty="0" smtClean="0"/>
              <a:t> de </a:t>
            </a:r>
            <a:r>
              <a:rPr lang="en-US" sz="4400" dirty="0" err="1" smtClean="0"/>
              <a:t>texte</a:t>
            </a:r>
            <a:endParaRPr lang="en-US" sz="4400" dirty="0"/>
          </a:p>
        </p:txBody>
      </p:sp>
      <p:pic>
        <p:nvPicPr>
          <p:cNvPr id="6" name="Picture 5" descr="http://www.addintools.com/french/menu_word/images/screen_shot_small.gif">
            <a:hlinkClick r:id="rId2" tgtFrame="_blank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1524000"/>
            <a:ext cx="4595177" cy="337343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29692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5486400"/>
            <a:ext cx="8382000" cy="1142999"/>
          </a:xfrm>
        </p:spPr>
        <p:txBody>
          <a:bodyPr/>
          <a:lstStyle/>
          <a:p>
            <a:r>
              <a:rPr lang="fr-FR" dirty="0" err="1" smtClean="0"/>
              <a:t>Def</a:t>
            </a:r>
            <a:r>
              <a:rPr lang="fr-FR" dirty="0" smtClean="0"/>
              <a:t>. Il corrige les erreurs d’orthographe. </a:t>
            </a:r>
          </a:p>
          <a:p>
            <a:r>
              <a:rPr lang="fr-FR" dirty="0" smtClean="0"/>
              <a:t>Ex. Je ne peux pas épeler sans mon correcteur d’orthographe !</a:t>
            </a:r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914400"/>
          </a:xfrm>
        </p:spPr>
        <p:txBody>
          <a:bodyPr/>
          <a:lstStyle/>
          <a:p>
            <a:r>
              <a:rPr lang="en-US" sz="4400" dirty="0" smtClean="0"/>
              <a:t>Le </a:t>
            </a:r>
            <a:r>
              <a:rPr lang="en-US" sz="4400" dirty="0" err="1" smtClean="0"/>
              <a:t>correcteur</a:t>
            </a:r>
            <a:r>
              <a:rPr lang="en-US" sz="4400" dirty="0" smtClean="0"/>
              <a:t> </a:t>
            </a:r>
            <a:r>
              <a:rPr lang="en-US" sz="4400" dirty="0" err="1" smtClean="0"/>
              <a:t>d’orthographe</a:t>
            </a:r>
            <a:endParaRPr lang="en-US" sz="4400" dirty="0"/>
          </a:p>
        </p:txBody>
      </p:sp>
      <p:pic>
        <p:nvPicPr>
          <p:cNvPr id="5" name="Picture 4" descr="http://babelnet.sbg.ac.at/canalreve/multimedia/icones/spellcheck.png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1828800"/>
            <a:ext cx="2624137" cy="254793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52498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6476" y="5105400"/>
            <a:ext cx="8382000" cy="1295399"/>
          </a:xfrm>
        </p:spPr>
        <p:txBody>
          <a:bodyPr/>
          <a:lstStyle/>
          <a:p>
            <a:r>
              <a:rPr lang="fr-FR" dirty="0" err="1" smtClean="0"/>
              <a:t>Def</a:t>
            </a:r>
            <a:r>
              <a:rPr lang="fr-FR" dirty="0" smtClean="0"/>
              <a:t>. Ne pas marcher; ne pas fonctionner </a:t>
            </a:r>
          </a:p>
          <a:p>
            <a:r>
              <a:rPr lang="fr-FR" dirty="0" smtClean="0"/>
              <a:t>Ex. Mon ordinateur est en panne. J’ai besoin d’un autre.</a:t>
            </a:r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7543800" cy="914400"/>
          </a:xfrm>
        </p:spPr>
        <p:txBody>
          <a:bodyPr/>
          <a:lstStyle/>
          <a:p>
            <a:r>
              <a:rPr lang="en-US" dirty="0" err="1" smtClean="0"/>
              <a:t>Etre</a:t>
            </a:r>
            <a:r>
              <a:rPr lang="en-US" dirty="0" smtClean="0"/>
              <a:t> en </a:t>
            </a:r>
            <a:r>
              <a:rPr lang="en-US" dirty="0" err="1" smtClean="0"/>
              <a:t>panne</a:t>
            </a:r>
            <a:r>
              <a:rPr lang="en-US" dirty="0" smtClean="0"/>
              <a:t> (v.)</a:t>
            </a:r>
            <a:endParaRPr lang="en-US" dirty="0"/>
          </a:p>
        </p:txBody>
      </p:sp>
      <p:pic>
        <p:nvPicPr>
          <p:cNvPr id="6146" name="Picture 2" descr="http://2.bp.blogspot.com/_ow_pCgXZtaM/S0On7WWHRcI/AAAAAAAAAgE/VacuNnMsgwg/s400/brokenComputer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4876" y="1676400"/>
            <a:ext cx="3505200" cy="2754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0842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334000"/>
            <a:ext cx="9144000" cy="1142999"/>
          </a:xfrm>
        </p:spPr>
        <p:txBody>
          <a:bodyPr/>
          <a:lstStyle/>
          <a:p>
            <a:r>
              <a:rPr lang="fr-FR" dirty="0" err="1" smtClean="0"/>
              <a:t>Def</a:t>
            </a:r>
            <a:r>
              <a:rPr lang="fr-FR" dirty="0" smtClean="0"/>
              <a:t>. Un service qui aide avec les problèmes techniques </a:t>
            </a:r>
          </a:p>
          <a:p>
            <a:r>
              <a:rPr lang="fr-FR" dirty="0" smtClean="0"/>
              <a:t>Ex. Mon ordinateur est en panne. Je dois téléphoner au service technique.</a:t>
            </a:r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7543800" cy="914400"/>
          </a:xfrm>
        </p:spPr>
        <p:txBody>
          <a:bodyPr/>
          <a:lstStyle/>
          <a:p>
            <a:r>
              <a:rPr lang="en-US" dirty="0" smtClean="0"/>
              <a:t>Le service technique</a:t>
            </a:r>
            <a:endParaRPr lang="en-US" dirty="0"/>
          </a:p>
        </p:txBody>
      </p:sp>
      <p:pic>
        <p:nvPicPr>
          <p:cNvPr id="5" name="Picture 4" descr="http://pressoffice.carphonewarehouse.com/uploads/galleries/logos/Geek_Squad_medium.jpg">
            <a:hlinkClick r:id="rId2" tgtFrame="_blank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3581400"/>
            <a:ext cx="2286000" cy="1371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http://www.darty.com/res3/service/images/assistance_technique.gif">
            <a:hlinkClick r:id="rId4" tgtFrame="_blank"/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8656" y="1457960"/>
            <a:ext cx="1385888" cy="151384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http://www.omnitechsupport.com/img/windows_help.png">
            <a:hlinkClick r:id="rId6" tgtFrame="_blank"/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457960"/>
            <a:ext cx="1524000" cy="16268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46054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5334000"/>
            <a:ext cx="8763000" cy="1142999"/>
          </a:xfrm>
        </p:spPr>
        <p:txBody>
          <a:bodyPr/>
          <a:lstStyle/>
          <a:p>
            <a:r>
              <a:rPr lang="fr-FR" dirty="0" err="1" smtClean="0"/>
              <a:t>Def</a:t>
            </a:r>
            <a:r>
              <a:rPr lang="fr-FR" dirty="0" smtClean="0"/>
              <a:t>. Une personne qui se spécialise en ordinateurs. </a:t>
            </a:r>
          </a:p>
          <a:p>
            <a:r>
              <a:rPr lang="fr-FR" dirty="0" smtClean="0"/>
              <a:t>Ex. Mon ordinateur est en panne. J’ai besoin d’appeler l’informaticien.</a:t>
            </a:r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7543800" cy="914400"/>
          </a:xfrm>
        </p:spPr>
        <p:txBody>
          <a:bodyPr/>
          <a:lstStyle/>
          <a:p>
            <a:r>
              <a:rPr lang="en-US" dirty="0" smtClean="0"/>
              <a:t>Un </a:t>
            </a:r>
            <a:r>
              <a:rPr lang="en-US" dirty="0" err="1" smtClean="0"/>
              <a:t>informaticien</a:t>
            </a:r>
            <a:r>
              <a:rPr lang="en-US" dirty="0" smtClean="0"/>
              <a:t> (n.)</a:t>
            </a:r>
            <a:endParaRPr lang="en-US" dirty="0"/>
          </a:p>
        </p:txBody>
      </p:sp>
      <p:pic>
        <p:nvPicPr>
          <p:cNvPr id="11266" name="Picture 2" descr="http://www.usmilitary.com/wp-content/uploads/2008/06/computer-navy-specialist-career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371600"/>
            <a:ext cx="3600450" cy="3600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8951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5486400"/>
            <a:ext cx="8382000" cy="1142999"/>
          </a:xfrm>
        </p:spPr>
        <p:txBody>
          <a:bodyPr/>
          <a:lstStyle/>
          <a:p>
            <a:r>
              <a:rPr lang="fr-FR" dirty="0" err="1" smtClean="0"/>
              <a:t>Def</a:t>
            </a:r>
            <a:r>
              <a:rPr lang="fr-FR" dirty="0" smtClean="0"/>
              <a:t>. Une personne que tu ne connais pas</a:t>
            </a:r>
          </a:p>
          <a:p>
            <a:r>
              <a:rPr lang="fr-FR" dirty="0" smtClean="0"/>
              <a:t>Ex. Je ne permet pas aux inconnus de regarder mon profil. </a:t>
            </a:r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7543800" cy="914400"/>
          </a:xfrm>
        </p:spPr>
        <p:txBody>
          <a:bodyPr/>
          <a:lstStyle/>
          <a:p>
            <a:r>
              <a:rPr lang="en-US" dirty="0" smtClean="0"/>
              <a:t>Un inconnu (n.)</a:t>
            </a:r>
            <a:endParaRPr lang="en-US" dirty="0"/>
          </a:p>
        </p:txBody>
      </p:sp>
      <p:pic>
        <p:nvPicPr>
          <p:cNvPr id="16386" name="Picture 2" descr="http://englishworldelprovencio.files.wordpress.com/2009/11/unknown_person.jpg?w=200&amp;h=3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1371600"/>
            <a:ext cx="2590800" cy="3873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9799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4800600"/>
            <a:ext cx="8382000" cy="1676400"/>
          </a:xfrm>
        </p:spPr>
        <p:txBody>
          <a:bodyPr>
            <a:normAutofit/>
          </a:bodyPr>
          <a:lstStyle/>
          <a:p>
            <a:r>
              <a:rPr lang="fr-FR" dirty="0" err="1" smtClean="0"/>
              <a:t>Def</a:t>
            </a:r>
            <a:r>
              <a:rPr lang="fr-FR" dirty="0" smtClean="0"/>
              <a:t>. Il faut donner un mot de passe pour entrer dans un compte (</a:t>
            </a:r>
            <a:r>
              <a:rPr lang="fr-FR" dirty="0" err="1" smtClean="0"/>
              <a:t>account</a:t>
            </a:r>
            <a:r>
              <a:rPr lang="fr-FR" dirty="0" smtClean="0"/>
              <a:t>)</a:t>
            </a:r>
          </a:p>
          <a:p>
            <a:r>
              <a:rPr lang="fr-FR" dirty="0" smtClean="0"/>
              <a:t>Ex. Tu ne peux pas utiliser mon Facebook parce que tu ne sais pas mon mot de passe ! </a:t>
            </a:r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7543800" cy="914400"/>
          </a:xfrm>
        </p:spPr>
        <p:txBody>
          <a:bodyPr/>
          <a:lstStyle/>
          <a:p>
            <a:r>
              <a:rPr lang="en-US" dirty="0" smtClean="0"/>
              <a:t>Mot de </a:t>
            </a:r>
            <a:r>
              <a:rPr lang="en-US" dirty="0" err="1" smtClean="0"/>
              <a:t>passe</a:t>
            </a:r>
            <a:r>
              <a:rPr lang="en-US" dirty="0" smtClean="0"/>
              <a:t> (n.)</a:t>
            </a:r>
            <a:endParaRPr lang="en-US" dirty="0"/>
          </a:p>
        </p:txBody>
      </p:sp>
      <p:pic>
        <p:nvPicPr>
          <p:cNvPr id="8194" name="Picture 2" descr="http://images.pcastuces.com/stocker_mots_passe19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447800"/>
            <a:ext cx="5086350" cy="2952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 flipV="1">
            <a:off x="1295400" y="2924175"/>
            <a:ext cx="2514600" cy="581025"/>
          </a:xfrm>
          <a:prstGeom prst="straightConnector1">
            <a:avLst/>
          </a:prstGeom>
          <a:ln w="444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544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5486400"/>
            <a:ext cx="8382000" cy="1142999"/>
          </a:xfrm>
        </p:spPr>
        <p:txBody>
          <a:bodyPr/>
          <a:lstStyle/>
          <a:p>
            <a:r>
              <a:rPr lang="fr-FR" dirty="0" err="1" smtClean="0"/>
              <a:t>Def</a:t>
            </a:r>
            <a:r>
              <a:rPr lang="fr-FR" dirty="0" smtClean="0"/>
              <a:t>. Prendre (</a:t>
            </a:r>
            <a:r>
              <a:rPr lang="fr-FR" dirty="0" err="1" smtClean="0"/>
              <a:t>take</a:t>
            </a:r>
            <a:r>
              <a:rPr lang="fr-FR" dirty="0" smtClean="0"/>
              <a:t>) les documents de l’Internet</a:t>
            </a:r>
          </a:p>
          <a:p>
            <a:r>
              <a:rPr lang="fr-FR" dirty="0" smtClean="0"/>
              <a:t>Ex. Je télécharge la musique avec iTunes. </a:t>
            </a:r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7543800" cy="914400"/>
          </a:xfrm>
        </p:spPr>
        <p:txBody>
          <a:bodyPr/>
          <a:lstStyle/>
          <a:p>
            <a:r>
              <a:rPr lang="fr-FR" dirty="0" smtClean="0"/>
              <a:t>Télécharger (v.) </a:t>
            </a:r>
            <a:endParaRPr lang="fr-FR" dirty="0"/>
          </a:p>
        </p:txBody>
      </p:sp>
      <p:pic>
        <p:nvPicPr>
          <p:cNvPr id="7170" name="Picture 2" descr="http://www.supershareware.com/images/screenshot/Internet_Download_Manager-12763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143000"/>
            <a:ext cx="5485386" cy="396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V="1">
            <a:off x="1143000" y="3733800"/>
            <a:ext cx="2743200" cy="11430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7055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5486400"/>
            <a:ext cx="8382000" cy="1142999"/>
          </a:xfrm>
        </p:spPr>
        <p:txBody>
          <a:bodyPr/>
          <a:lstStyle/>
          <a:p>
            <a:r>
              <a:rPr lang="fr-FR" dirty="0" err="1" smtClean="0"/>
              <a:t>Def</a:t>
            </a:r>
            <a:r>
              <a:rPr lang="fr-FR" dirty="0" smtClean="0"/>
              <a:t>. Connecter un appareil électronique </a:t>
            </a:r>
          </a:p>
          <a:p>
            <a:r>
              <a:rPr lang="fr-FR" dirty="0" smtClean="0"/>
              <a:t>Ex. Si tu ne branches pas la lampe, elle ne marchera pas !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7543800" cy="914400"/>
          </a:xfrm>
        </p:spPr>
        <p:txBody>
          <a:bodyPr/>
          <a:lstStyle/>
          <a:p>
            <a:r>
              <a:rPr lang="en-US" dirty="0" err="1" smtClean="0"/>
              <a:t>Brancher</a:t>
            </a:r>
            <a:r>
              <a:rPr lang="en-US" dirty="0" smtClean="0"/>
              <a:t> (v.)</a:t>
            </a:r>
            <a:endParaRPr lang="en-US" dirty="0"/>
          </a:p>
        </p:txBody>
      </p:sp>
      <p:pic>
        <p:nvPicPr>
          <p:cNvPr id="14338" name="Picture 2" descr="http://www.clipartguide.com/_named_clipart_images/0511-1008-2103-4022_Silhouette_of_a_Man_Plugging_in_an_Electrical_Plug_clipart_ima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1676400"/>
            <a:ext cx="3333750" cy="292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7085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5486400"/>
            <a:ext cx="8382000" cy="1142999"/>
          </a:xfrm>
        </p:spPr>
        <p:txBody>
          <a:bodyPr/>
          <a:lstStyle/>
          <a:p>
            <a:r>
              <a:rPr lang="fr-FR" dirty="0" err="1" smtClean="0"/>
              <a:t>Def</a:t>
            </a:r>
            <a:r>
              <a:rPr lang="fr-FR" dirty="0" smtClean="0"/>
              <a:t>. Un appareil pour créer les documents, aller sur internet, jouer les jeux, etc.</a:t>
            </a:r>
          </a:p>
          <a:p>
            <a:r>
              <a:rPr lang="fr-FR" dirty="0" smtClean="0"/>
              <a:t>Ex. J’utilise mon ordinateur portable souvent.</a:t>
            </a:r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7543800" cy="914400"/>
          </a:xfrm>
        </p:spPr>
        <p:txBody>
          <a:bodyPr/>
          <a:lstStyle/>
          <a:p>
            <a:r>
              <a:rPr lang="en-US" dirty="0" err="1" smtClean="0"/>
              <a:t>L’ordinateur</a:t>
            </a:r>
            <a:r>
              <a:rPr lang="en-US" dirty="0" smtClean="0"/>
              <a:t> (portable) (n.)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7889" y="1066800"/>
            <a:ext cx="5389050" cy="434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88151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5486400"/>
            <a:ext cx="8382000" cy="1142999"/>
          </a:xfrm>
        </p:spPr>
        <p:txBody>
          <a:bodyPr/>
          <a:lstStyle/>
          <a:p>
            <a:r>
              <a:rPr lang="fr-FR" dirty="0" err="1" smtClean="0"/>
              <a:t>Def</a:t>
            </a:r>
            <a:r>
              <a:rPr lang="fr-FR" dirty="0" smtClean="0"/>
              <a:t>. Un appareil pour imprimer les documents. On imprime sur la papier</a:t>
            </a:r>
          </a:p>
          <a:p>
            <a:r>
              <a:rPr lang="fr-FR" dirty="0" smtClean="0"/>
              <a:t>Ex. J’utilise mon imprimante pour imprimer les photos.</a:t>
            </a:r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7543800" cy="914400"/>
          </a:xfrm>
        </p:spPr>
        <p:txBody>
          <a:bodyPr/>
          <a:lstStyle/>
          <a:p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imprimante</a:t>
            </a:r>
            <a:endParaRPr lang="en-US" dirty="0"/>
          </a:p>
        </p:txBody>
      </p:sp>
      <p:pic>
        <p:nvPicPr>
          <p:cNvPr id="5" name="Picture 4" descr="http://files.softicons.com/download/system-icons/crystal-intense-icons-by-tatice/png/256/Imprimante.png">
            <a:hlinkClick r:id="rId2" tgtFrame="_blank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1371600"/>
            <a:ext cx="3009900" cy="34671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57395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5486400"/>
            <a:ext cx="8382000" cy="1142999"/>
          </a:xfrm>
        </p:spPr>
        <p:txBody>
          <a:bodyPr/>
          <a:lstStyle/>
          <a:p>
            <a:r>
              <a:rPr lang="fr-FR" dirty="0" err="1" smtClean="0"/>
              <a:t>Def</a:t>
            </a:r>
            <a:r>
              <a:rPr lang="fr-FR" dirty="0" smtClean="0"/>
              <a:t>. Un appareil pour taper </a:t>
            </a:r>
          </a:p>
          <a:p>
            <a:r>
              <a:rPr lang="fr-FR" dirty="0" smtClean="0"/>
              <a:t>Ex. Je tape sur le clavier. </a:t>
            </a:r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7543800" cy="914400"/>
          </a:xfrm>
        </p:spPr>
        <p:txBody>
          <a:bodyPr/>
          <a:lstStyle/>
          <a:p>
            <a:r>
              <a:rPr lang="en-US" dirty="0" smtClean="0"/>
              <a:t>Le clavier (n.)</a:t>
            </a:r>
            <a:endParaRPr lang="en-US" dirty="0"/>
          </a:p>
        </p:txBody>
      </p:sp>
      <p:pic>
        <p:nvPicPr>
          <p:cNvPr id="5" name="Picture 4" descr="http://media.paperblog.fr/i/286/2861059/accents-avec-clavier-qwerty-L-1.jpeg">
            <a:hlinkClick r:id="rId2" tgtFrame="_blank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524000"/>
            <a:ext cx="5584825" cy="34575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8838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5486400"/>
            <a:ext cx="8382000" cy="1142999"/>
          </a:xfrm>
        </p:spPr>
        <p:txBody>
          <a:bodyPr/>
          <a:lstStyle/>
          <a:p>
            <a:r>
              <a:rPr lang="fr-FR" dirty="0" err="1" smtClean="0"/>
              <a:t>Def</a:t>
            </a:r>
            <a:r>
              <a:rPr lang="fr-FR" dirty="0" smtClean="0"/>
              <a:t>. Un appareil pour naviguer sur un ordinateur. </a:t>
            </a:r>
          </a:p>
          <a:p>
            <a:r>
              <a:rPr lang="fr-FR" dirty="0" smtClean="0"/>
              <a:t>Ex. J’utilise le souris pour cliquer sur le dossier. </a:t>
            </a:r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7543800" cy="914400"/>
          </a:xfrm>
        </p:spPr>
        <p:txBody>
          <a:bodyPr/>
          <a:lstStyle/>
          <a:p>
            <a:r>
              <a:rPr lang="en-US" dirty="0" smtClean="0"/>
              <a:t>Le </a:t>
            </a:r>
            <a:r>
              <a:rPr lang="en-US" dirty="0" err="1" smtClean="0"/>
              <a:t>souris</a:t>
            </a:r>
            <a:r>
              <a:rPr lang="en-US" dirty="0" smtClean="0"/>
              <a:t> (n.)</a:t>
            </a:r>
            <a:endParaRPr lang="en-US" dirty="0"/>
          </a:p>
        </p:txBody>
      </p:sp>
      <p:pic>
        <p:nvPicPr>
          <p:cNvPr id="5" name="Picture 4" descr="http://static.freepik.com/photos-libre/souris-d&amp;-39;ordinateur-vue-de-haut-en-bas_17-206000210.jpg">
            <a:hlinkClick r:id="rId2" tgtFrame="_blank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736373" y="921229"/>
            <a:ext cx="2263777" cy="45361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34077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5486400"/>
            <a:ext cx="8382000" cy="1142999"/>
          </a:xfrm>
        </p:spPr>
        <p:txBody>
          <a:bodyPr/>
          <a:lstStyle/>
          <a:p>
            <a:r>
              <a:rPr lang="fr-FR" dirty="0" err="1" smtClean="0"/>
              <a:t>Def</a:t>
            </a:r>
            <a:r>
              <a:rPr lang="fr-FR" dirty="0" smtClean="0"/>
              <a:t>. Un dossier contient les fichiers.</a:t>
            </a:r>
          </a:p>
          <a:p>
            <a:r>
              <a:rPr lang="fr-FR" dirty="0" smtClean="0"/>
              <a:t>Ex. J’utilise les dossiers pour organiser mes documents. </a:t>
            </a:r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7543800" cy="914400"/>
          </a:xfrm>
        </p:spPr>
        <p:txBody>
          <a:bodyPr/>
          <a:lstStyle/>
          <a:p>
            <a:r>
              <a:rPr lang="en-US" dirty="0" smtClean="0"/>
              <a:t>Un dossier</a:t>
            </a:r>
            <a:endParaRPr lang="en-US" dirty="0"/>
          </a:p>
        </p:txBody>
      </p:sp>
      <p:pic>
        <p:nvPicPr>
          <p:cNvPr id="5" name="Picture 4" descr="http://jontrot.free.fr/images/icone-dossier.png">
            <a:hlinkClick r:id="rId2" tgtFrame="_blank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1600200"/>
            <a:ext cx="2809875" cy="28860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63961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5486400"/>
            <a:ext cx="8382000" cy="1142999"/>
          </a:xfrm>
        </p:spPr>
        <p:txBody>
          <a:bodyPr/>
          <a:lstStyle/>
          <a:p>
            <a:r>
              <a:rPr lang="fr-FR" dirty="0" err="1" smtClean="0"/>
              <a:t>Def</a:t>
            </a:r>
            <a:r>
              <a:rPr lang="fr-FR" dirty="0" smtClean="0"/>
              <a:t>. Un document, une photo, une chanson, etc.</a:t>
            </a:r>
          </a:p>
          <a:p>
            <a:r>
              <a:rPr lang="fr-FR" dirty="0" smtClean="0"/>
              <a:t>Ex. Je sauvegarde les fichiers sur mon clé USB.</a:t>
            </a:r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7543800" cy="914400"/>
          </a:xfrm>
        </p:spPr>
        <p:txBody>
          <a:bodyPr/>
          <a:lstStyle/>
          <a:p>
            <a:r>
              <a:rPr lang="en-US" dirty="0" smtClean="0"/>
              <a:t>Un </a:t>
            </a:r>
            <a:r>
              <a:rPr lang="en-US" dirty="0" err="1" smtClean="0"/>
              <a:t>fichier</a:t>
            </a:r>
            <a:endParaRPr lang="en-US" dirty="0"/>
          </a:p>
        </p:txBody>
      </p:sp>
      <p:pic>
        <p:nvPicPr>
          <p:cNvPr id="7" name="Picture 6" descr="http://0.tqn.com/d/pcsupport/1/0/1/D/-/-/excel-icon.jpg">
            <a:hlinkClick r:id="rId2" tgtFrame="_blank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2880" y="3200400"/>
            <a:ext cx="1281113" cy="166211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http://www.starsclub-guyane.com/_img/types/pdf.png">
            <a:hlinkClick r:id="rId4" tgtFrame="_blank"/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3304467"/>
            <a:ext cx="1371600" cy="1558046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 descr="http://www.png-fonts.com/png/png/files/Types%20de%20fichiers/Word%20file.png">
            <a:hlinkClick r:id="rId6" tgtFrame="_blank"/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1175305"/>
            <a:ext cx="1905000" cy="16899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 descr="http://ts2.mm.bing.net/th?id=I4598501856838025&amp;pid=1.7&amp;w=130&amp;h=139&amp;c=7&amp;rs=1">
            <a:hlinkClick r:id="rId8"/>
          </p:cNvPr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4712" y="1463198"/>
            <a:ext cx="1600200" cy="13562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 descr="http://a.dryicons.com/images/icon_sets/coquette_part_4_icons_set/png/128x128/jpg_file.png">
            <a:hlinkClick r:id="rId10" tgtFrame="_blank"/>
          </p:cNvPr>
          <p:cNvPicPr/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447799"/>
            <a:ext cx="1524000" cy="155733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32193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lemental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Elemental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4105</TotalTime>
  <Words>700</Words>
  <Application>Microsoft Office PowerPoint</Application>
  <PresentationFormat>On-screen Show (4:3)</PresentationFormat>
  <Paragraphs>89</Paragraphs>
  <Slides>28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Elemental</vt:lpstr>
      <vt:lpstr>La Technologie</vt:lpstr>
      <vt:lpstr>Un appareil (n.)</vt:lpstr>
      <vt:lpstr>Brancher (v.)</vt:lpstr>
      <vt:lpstr>L’ordinateur (portable) (n.)</vt:lpstr>
      <vt:lpstr>Une imprimante</vt:lpstr>
      <vt:lpstr>Le clavier (n.)</vt:lpstr>
      <vt:lpstr>Le souris (n.)</vt:lpstr>
      <vt:lpstr>Un dossier</vt:lpstr>
      <vt:lpstr>Un fichier</vt:lpstr>
      <vt:lpstr>Un clé USB (n.)</vt:lpstr>
      <vt:lpstr>Un lecteur MP3</vt:lpstr>
      <vt:lpstr>Graver (un CD/DVD) (v.)</vt:lpstr>
      <vt:lpstr>Un courriel / email (mèl)</vt:lpstr>
      <vt:lpstr>Envoyer (v. irr)</vt:lpstr>
      <vt:lpstr>Arobas</vt:lpstr>
      <vt:lpstr>Un moteur de recherche</vt:lpstr>
      <vt:lpstr>Un réseau social (n.)</vt:lpstr>
      <vt:lpstr>Un profil (n.)</vt:lpstr>
      <vt:lpstr>Le logiciel (n.)</vt:lpstr>
      <vt:lpstr>Un navigateur</vt:lpstr>
      <vt:lpstr>Un logiciel de traitement de texte</vt:lpstr>
      <vt:lpstr>Le correcteur d’orthographe</vt:lpstr>
      <vt:lpstr>Etre en panne (v.)</vt:lpstr>
      <vt:lpstr>Le service technique</vt:lpstr>
      <vt:lpstr>Un informaticien (n.)</vt:lpstr>
      <vt:lpstr>Un inconnu (n.)</vt:lpstr>
      <vt:lpstr>Mot de passe (n.)</vt:lpstr>
      <vt:lpstr>Télécharger (v.) </vt:lpstr>
    </vt:vector>
  </TitlesOfParts>
  <Company>DCBE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Technologie</dc:title>
  <dc:creator>benjamin riekhof</dc:creator>
  <cp:lastModifiedBy>Benjamin Riekhof</cp:lastModifiedBy>
  <cp:revision>14</cp:revision>
  <dcterms:created xsi:type="dcterms:W3CDTF">2011-11-09T20:38:14Z</dcterms:created>
  <dcterms:modified xsi:type="dcterms:W3CDTF">2012-11-14T16:45:20Z</dcterms:modified>
</cp:coreProperties>
</file>