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33C6-BF08-4760-89BD-33A2686F2A00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733C6-BF08-4760-89BD-33A2686F2A00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07CBF-A2DA-4CA8-BD1B-F307C8D62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Comic Sans MS" pitchFamily="66" charset="0"/>
              </a:rPr>
              <a:t>Tenir</a:t>
            </a:r>
            <a:r>
              <a:rPr lang="en-US" dirty="0" smtClean="0">
                <a:latin typeface="Comic Sans MS" pitchFamily="66" charset="0"/>
              </a:rPr>
              <a:t> (v.)</a:t>
            </a:r>
            <a:br>
              <a:rPr lang="en-US" dirty="0" smtClean="0">
                <a:latin typeface="Comic Sans MS" pitchFamily="66" charset="0"/>
              </a:rPr>
            </a:br>
            <a:r>
              <a:rPr lang="en-US" sz="3100" dirty="0" smtClean="0">
                <a:latin typeface="Comic Sans MS" pitchFamily="66" charset="0"/>
              </a:rPr>
              <a:t>Def. </a:t>
            </a:r>
            <a:r>
              <a:rPr lang="en-US" sz="3100" dirty="0" err="1" smtClean="0">
                <a:latin typeface="Comic Sans MS" pitchFamily="66" charset="0"/>
              </a:rPr>
              <a:t>Avoir</a:t>
            </a:r>
            <a:r>
              <a:rPr lang="en-US" sz="3100" dirty="0" smtClean="0">
                <a:latin typeface="Comic Sans MS" pitchFamily="66" charset="0"/>
              </a:rPr>
              <a:t> </a:t>
            </a:r>
            <a:r>
              <a:rPr lang="en-US" sz="3100" dirty="0" err="1" smtClean="0">
                <a:latin typeface="Comic Sans MS" pitchFamily="66" charset="0"/>
              </a:rPr>
              <a:t>dans</a:t>
            </a:r>
            <a:r>
              <a:rPr lang="en-US" sz="3100" dirty="0" smtClean="0">
                <a:latin typeface="Comic Sans MS" pitchFamily="66" charset="0"/>
              </a:rPr>
              <a:t> la main (</a:t>
            </a:r>
            <a:r>
              <a:rPr lang="en-US" sz="3100" dirty="0" err="1" smtClean="0">
                <a:latin typeface="Comic Sans MS" pitchFamily="66" charset="0"/>
              </a:rPr>
              <a:t>ou</a:t>
            </a:r>
            <a:r>
              <a:rPr lang="en-US" sz="3100" dirty="0" smtClean="0">
                <a:latin typeface="Comic Sans MS" pitchFamily="66" charset="0"/>
              </a:rPr>
              <a:t> </a:t>
            </a:r>
            <a:r>
              <a:rPr lang="en-US" sz="3100" dirty="0" err="1" smtClean="0">
                <a:latin typeface="Comic Sans MS" pitchFamily="66" charset="0"/>
              </a:rPr>
              <a:t>bec</a:t>
            </a:r>
            <a:r>
              <a:rPr lang="en-US" sz="3100" dirty="0" smtClean="0">
                <a:latin typeface="Comic Sans MS" pitchFamily="66" charset="0"/>
              </a:rPr>
              <a:t>)</a:t>
            </a:r>
            <a:endParaRPr lang="en-US" sz="3100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990600" y="5334000"/>
            <a:ext cx="8001000" cy="609600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Il tient le monde dans la main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21506" name="Picture 2" descr="http://billi-jean.com/images/lj/0612/wor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905000"/>
            <a:ext cx="2307981" cy="3200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733800" y="2209800"/>
            <a:ext cx="4876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Je tiens	Nous tenons</a:t>
            </a:r>
          </a:p>
          <a:p>
            <a:r>
              <a:rPr lang="fr-FR" sz="2800" dirty="0" smtClean="0"/>
              <a:t>Tu tiens	Vous tenez</a:t>
            </a:r>
          </a:p>
          <a:p>
            <a:r>
              <a:rPr lang="fr-FR" sz="2800" dirty="0" smtClean="0"/>
              <a:t>Il tient 	Ils tiennent </a:t>
            </a:r>
          </a:p>
          <a:p>
            <a:r>
              <a:rPr lang="fr-FR" sz="2800" dirty="0" smtClean="0"/>
              <a:t>p.p. tenu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err="1" smtClean="0"/>
              <a:t>Autre</a:t>
            </a:r>
            <a:r>
              <a:rPr lang="en-US" sz="6600" dirty="0" smtClean="0"/>
              <a:t> </a:t>
            </a:r>
            <a:r>
              <a:rPr lang="en-US" sz="6600" dirty="0" err="1" smtClean="0"/>
              <a:t>vocab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Allécher (v.) – tenter </a:t>
            </a:r>
          </a:p>
          <a:p>
            <a:pPr>
              <a:buNone/>
            </a:pPr>
            <a:r>
              <a:rPr lang="fr-FR" dirty="0" smtClean="0"/>
              <a:t>	Ex. Le chocolat allèche Georges, mais il ne peut pas le manger. </a:t>
            </a:r>
          </a:p>
          <a:p>
            <a:pPr>
              <a:buNone/>
            </a:pPr>
            <a:r>
              <a:rPr lang="fr-FR" dirty="0" smtClean="0"/>
              <a:t>	Ex. Il est alléchée par la jolie fille, mais elle ne veut que son argent !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533400"/>
            <a:ext cx="8229600" cy="4525963"/>
          </a:xfrm>
        </p:spPr>
        <p:txBody>
          <a:bodyPr/>
          <a:lstStyle/>
          <a:p>
            <a:r>
              <a:rPr lang="en-US" dirty="0" err="1" smtClean="0"/>
              <a:t>Ramage</a:t>
            </a:r>
            <a:r>
              <a:rPr lang="en-US" dirty="0" smtClean="0"/>
              <a:t> (n.) – La chanson d’un </a:t>
            </a:r>
            <a:r>
              <a:rPr lang="en-US" dirty="0" err="1" smtClean="0"/>
              <a:t>oiseau</a:t>
            </a:r>
            <a:endParaRPr lang="en-US" dirty="0" smtClean="0"/>
          </a:p>
          <a:p>
            <a:r>
              <a:rPr lang="en-US" dirty="0" err="1" smtClean="0"/>
              <a:t>Phenix</a:t>
            </a:r>
            <a:r>
              <a:rPr lang="en-US" dirty="0" smtClean="0"/>
              <a:t> (n. </a:t>
            </a:r>
            <a:r>
              <a:rPr lang="en-US" dirty="0" err="1" smtClean="0"/>
              <a:t>propre</a:t>
            </a:r>
            <a:r>
              <a:rPr lang="en-US" dirty="0" smtClean="0"/>
              <a:t>) – Un </a:t>
            </a:r>
            <a:r>
              <a:rPr lang="en-US" dirty="0" err="1" smtClean="0"/>
              <a:t>oiseau</a:t>
            </a:r>
            <a:r>
              <a:rPr lang="en-US" dirty="0" smtClean="0"/>
              <a:t> </a:t>
            </a:r>
            <a:r>
              <a:rPr lang="en-US" dirty="0" err="1" smtClean="0"/>
              <a:t>mythologique</a:t>
            </a:r>
            <a:r>
              <a:rPr lang="en-US" dirty="0" smtClean="0"/>
              <a:t>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magnifique</a:t>
            </a:r>
            <a:r>
              <a:rPr lang="en-US" dirty="0" smtClean="0"/>
              <a:t>]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42" name="Picture 2" descr="http://i283.photobucket.com/albums/kk289/kchambers222/Phoeni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981200"/>
            <a:ext cx="2628534" cy="31242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04800" y="5334000"/>
            <a:ext cx="73008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 </a:t>
            </a:r>
            <a:r>
              <a:rPr lang="en-US" sz="3200" dirty="0" err="1" smtClean="0"/>
              <a:t>Proie</a:t>
            </a:r>
            <a:r>
              <a:rPr lang="en-US" sz="3200" dirty="0" smtClean="0"/>
              <a:t> </a:t>
            </a:r>
            <a:r>
              <a:rPr lang="en-US" sz="3200" dirty="0" smtClean="0"/>
              <a:t>– </a:t>
            </a:r>
            <a:r>
              <a:rPr lang="en-US" sz="3200" dirty="0" err="1" smtClean="0"/>
              <a:t>ce</a:t>
            </a:r>
            <a:r>
              <a:rPr lang="en-US" sz="3200" dirty="0" smtClean="0"/>
              <a:t> </a:t>
            </a:r>
            <a:r>
              <a:rPr lang="en-US" sz="3200" dirty="0" err="1" smtClean="0"/>
              <a:t>qu’un</a:t>
            </a:r>
            <a:r>
              <a:rPr lang="en-US" sz="3200" dirty="0" smtClean="0"/>
              <a:t> animal carnivore mange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Mentir (v.)</a:t>
            </a:r>
            <a:br>
              <a:rPr lang="fr-FR" dirty="0" smtClean="0"/>
            </a:br>
            <a:r>
              <a:rPr lang="fr-FR" sz="3600" dirty="0" err="1" smtClean="0"/>
              <a:t>Def</a:t>
            </a:r>
            <a:r>
              <a:rPr lang="fr-FR" sz="3600" dirty="0" smtClean="0"/>
              <a:t>. Ne pas dire la vérité</a:t>
            </a:r>
            <a:endParaRPr lang="fr-FR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4191000" y="1371600"/>
            <a:ext cx="464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Quand Pinocchio ment, son nez allonge.</a:t>
            </a:r>
            <a:endParaRPr lang="fr-FR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4114800"/>
            <a:ext cx="8153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Je mens			Nous mentons</a:t>
            </a:r>
          </a:p>
          <a:p>
            <a:r>
              <a:rPr lang="fr-FR" sz="2800" dirty="0" smtClean="0"/>
              <a:t>Tu mens			Vous mentez</a:t>
            </a:r>
          </a:p>
          <a:p>
            <a:r>
              <a:rPr lang="fr-FR" sz="2800" dirty="0" smtClean="0"/>
              <a:t>Il ment			Ils mentent</a:t>
            </a:r>
          </a:p>
          <a:p>
            <a:endParaRPr lang="fr-FR" sz="2800" dirty="0" smtClean="0"/>
          </a:p>
          <a:p>
            <a:r>
              <a:rPr lang="fr-FR" sz="2800" dirty="0" smtClean="0"/>
              <a:t>P.P. – menti</a:t>
            </a:r>
            <a:endParaRPr lang="fr-FR" sz="2800" dirty="0"/>
          </a:p>
        </p:txBody>
      </p:sp>
      <p:pic>
        <p:nvPicPr>
          <p:cNvPr id="11" name="Content Placeholder 8" descr="pinocchi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371600"/>
            <a:ext cx="3429000" cy="24046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Montrer</a:t>
            </a:r>
            <a:r>
              <a:rPr lang="en-US" dirty="0" smtClean="0"/>
              <a:t> (v.)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5607840"/>
            <a:ext cx="7772400" cy="1250160"/>
          </a:xfrm>
        </p:spPr>
        <p:txBody>
          <a:bodyPr/>
          <a:lstStyle/>
          <a:p>
            <a:r>
              <a:rPr lang="fr-FR" dirty="0" smtClean="0"/>
              <a:t>L’inspecteur a montré sa carte de police pour prouver qu’il est vraiment la police. </a:t>
            </a:r>
            <a:endParaRPr lang="fr-FR" dirty="0"/>
          </a:p>
        </p:txBody>
      </p:sp>
      <p:pic>
        <p:nvPicPr>
          <p:cNvPr id="8" name="Picture 2" descr="http://image.shutterstock.com/display_pic_with_logo/69661/69661,1171213575,5/stock-photo-police-detective-showing-her-badge-26607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143000"/>
            <a:ext cx="2876550" cy="4476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Laisser</a:t>
            </a:r>
            <a:r>
              <a:rPr lang="en-US" dirty="0" smtClean="0"/>
              <a:t> </a:t>
            </a:r>
            <a:r>
              <a:rPr lang="en-US" dirty="0" err="1" smtClean="0"/>
              <a:t>tomber</a:t>
            </a:r>
            <a:r>
              <a:rPr lang="en-US" dirty="0" smtClean="0"/>
              <a:t> (expression </a:t>
            </a:r>
            <a:r>
              <a:rPr lang="en-US" dirty="0" err="1" smtClean="0"/>
              <a:t>verbale</a:t>
            </a:r>
            <a:r>
              <a:rPr lang="en-US" dirty="0" smtClean="0"/>
              <a:t>)</a:t>
            </a:r>
            <a:endParaRPr lang="en-US" sz="31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5105400"/>
            <a:ext cx="838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 smtClean="0"/>
              <a:t>L</a:t>
            </a:r>
            <a:r>
              <a:rPr lang="fr-FR" sz="4400" dirty="0" smtClean="0"/>
              <a:t>’avion a laissé tomber le paquet.</a:t>
            </a:r>
            <a:endParaRPr lang="fr-FR" sz="4400" dirty="0" smtClean="0"/>
          </a:p>
        </p:txBody>
      </p:sp>
      <p:pic>
        <p:nvPicPr>
          <p:cNvPr id="18434" name="Picture 2" descr="http://www.af.mil/shared/media/photodb/photos/070723-F-9616R-9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990600"/>
            <a:ext cx="3002252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Saisir</a:t>
            </a:r>
            <a:r>
              <a:rPr lang="en-US" dirty="0" smtClean="0"/>
              <a:t> (v.)</a:t>
            </a:r>
            <a:br>
              <a:rPr lang="en-US" dirty="0" smtClean="0"/>
            </a:br>
            <a:r>
              <a:rPr lang="en-US" sz="3100" dirty="0" smtClean="0"/>
              <a:t>Def. </a:t>
            </a:r>
            <a:r>
              <a:rPr lang="en-US" sz="3100" dirty="0" err="1" smtClean="0"/>
              <a:t>Prendre</a:t>
            </a:r>
            <a:r>
              <a:rPr lang="en-US" sz="3100" dirty="0" smtClean="0"/>
              <a:t> et ne pas </a:t>
            </a:r>
            <a:r>
              <a:rPr lang="en-US" sz="3100" dirty="0" err="1" smtClean="0"/>
              <a:t>laisser</a:t>
            </a:r>
            <a:r>
              <a:rPr lang="en-US" sz="3100" dirty="0" smtClean="0"/>
              <a:t> </a:t>
            </a:r>
            <a:r>
              <a:rPr lang="en-US" sz="3100" dirty="0" err="1" smtClean="0"/>
              <a:t>tomber</a:t>
            </a:r>
            <a:r>
              <a:rPr lang="en-US" sz="3100" dirty="0" smtClean="0"/>
              <a:t>; </a:t>
            </a:r>
            <a:r>
              <a:rPr lang="en-US" sz="3100" dirty="0" err="1" smtClean="0"/>
              <a:t>prendre</a:t>
            </a:r>
            <a:r>
              <a:rPr lang="en-US" sz="3100" dirty="0" smtClean="0"/>
              <a:t> </a:t>
            </a:r>
            <a:r>
              <a:rPr lang="en-US" sz="3100" dirty="0" err="1" smtClean="0"/>
              <a:t>fermement</a:t>
            </a:r>
            <a:endParaRPr lang="en-US" sz="31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0" y="5486400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Elle </a:t>
            </a:r>
            <a:r>
              <a:rPr lang="en-US" sz="2800" dirty="0" err="1" smtClean="0"/>
              <a:t>saisit</a:t>
            </a:r>
            <a:r>
              <a:rPr lang="en-US" sz="2800" dirty="0" smtClean="0"/>
              <a:t> la main du </a:t>
            </a:r>
            <a:r>
              <a:rPr lang="en-US" sz="2800" dirty="0" err="1" smtClean="0"/>
              <a:t>musicien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17410" name="Picture 2" descr="http://seanworkphotography.com/wp-content/gallery/country-throwdown/_DSC39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209800"/>
            <a:ext cx="4572000" cy="30436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Vivre (v.)</a:t>
            </a:r>
            <a:br>
              <a:rPr lang="en-US" dirty="0" smtClean="0"/>
            </a:br>
            <a:r>
              <a:rPr lang="en-US" sz="3100" dirty="0" smtClean="0"/>
              <a:t>Def. </a:t>
            </a:r>
            <a:r>
              <a:rPr lang="en-US" sz="3100" dirty="0" smtClean="0"/>
              <a:t>Le contraire de “</a:t>
            </a:r>
            <a:r>
              <a:rPr lang="en-US" sz="3100" dirty="0" err="1" smtClean="0"/>
              <a:t>mourir</a:t>
            </a:r>
            <a:r>
              <a:rPr lang="en-US" sz="3100" dirty="0" smtClean="0"/>
              <a:t>”</a:t>
            </a:r>
            <a:endParaRPr lang="en-US" sz="3100" dirty="0"/>
          </a:p>
        </p:txBody>
      </p:sp>
      <p:sp>
        <p:nvSpPr>
          <p:cNvPr id="5" name="TextBox 4"/>
          <p:cNvSpPr txBox="1"/>
          <p:nvPr/>
        </p:nvSpPr>
        <p:spPr>
          <a:xfrm>
            <a:off x="-609600" y="5105400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M. </a:t>
            </a:r>
            <a:r>
              <a:rPr lang="en-US" sz="2800" dirty="0" err="1" smtClean="0"/>
              <a:t>Riekhof</a:t>
            </a:r>
            <a:r>
              <a:rPr lang="en-US" sz="2800" dirty="0" smtClean="0"/>
              <a:t> </a:t>
            </a:r>
            <a:r>
              <a:rPr lang="en-US" sz="2800" dirty="0" err="1" smtClean="0"/>
              <a:t>vit</a:t>
            </a:r>
            <a:r>
              <a:rPr lang="en-US" sz="2800" dirty="0" smtClean="0"/>
              <a:t> pour faire du kayak.</a:t>
            </a:r>
            <a:endParaRPr lang="en-US" sz="2800" dirty="0"/>
          </a:p>
        </p:txBody>
      </p:sp>
      <p:pic>
        <p:nvPicPr>
          <p:cNvPr id="16386" name="Picture 2" descr="http://lh5.ggpht.com/_dUAJiv89IP0/S7nVi7PAxOI/AAAAAAAADvc/5Tx5cYiX21k/s640/PICT0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4038600" cy="30289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876800" y="2362200"/>
            <a:ext cx="3886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Je vis		Nous vivons</a:t>
            </a:r>
          </a:p>
          <a:p>
            <a:r>
              <a:rPr lang="fr-FR" sz="2800" dirty="0" smtClean="0"/>
              <a:t>Tu vis		Vous vivez</a:t>
            </a:r>
          </a:p>
          <a:p>
            <a:r>
              <a:rPr lang="fr-FR" sz="2800" dirty="0" smtClean="0"/>
              <a:t>Il vit		Ils vivent</a:t>
            </a:r>
          </a:p>
          <a:p>
            <a:r>
              <a:rPr lang="fr-FR" sz="2800" dirty="0" smtClean="0"/>
              <a:t>p.p. vécu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u="sng" dirty="0" smtClean="0"/>
              <a:t>valoir  </a:t>
            </a:r>
            <a:r>
              <a:rPr lang="fr-FR" b="1" dirty="0" smtClean="0"/>
              <a:t>– </a:t>
            </a:r>
            <a:r>
              <a:rPr lang="fr-FR" i="1" dirty="0" smtClean="0"/>
              <a:t>(verbe)</a:t>
            </a:r>
            <a:br>
              <a:rPr lang="fr-FR" i="1" dirty="0" smtClean="0"/>
            </a:br>
            <a:r>
              <a:rPr lang="fr-FR" i="1" dirty="0" smtClean="0"/>
              <a:t>           </a:t>
            </a:r>
            <a:r>
              <a:rPr lang="fr-FR" sz="3100" dirty="0" smtClean="0"/>
              <a:t>Avoir</a:t>
            </a:r>
            <a:r>
              <a:rPr lang="en-US" sz="3100" dirty="0" smtClean="0"/>
              <a:t> </a:t>
            </a:r>
            <a:r>
              <a:rPr lang="fr-FR" sz="3100" dirty="0" smtClean="0"/>
              <a:t>un</a:t>
            </a:r>
            <a:r>
              <a:rPr lang="en-US" sz="3100" dirty="0" smtClean="0"/>
              <a:t> </a:t>
            </a:r>
            <a:r>
              <a:rPr lang="fr-FR" sz="3100" dirty="0" smtClean="0"/>
              <a:t>certain</a:t>
            </a:r>
            <a:r>
              <a:rPr lang="en-US" sz="3100" dirty="0" smtClean="0"/>
              <a:t> </a:t>
            </a:r>
            <a:r>
              <a:rPr lang="fr-FR" sz="3100" dirty="0" smtClean="0"/>
              <a:t>mérite ou une</a:t>
            </a:r>
            <a:r>
              <a:rPr lang="en-US" sz="3100" dirty="0" smtClean="0"/>
              <a:t> </a:t>
            </a:r>
            <a:r>
              <a:rPr lang="fr-FR" sz="3100" dirty="0" smtClean="0"/>
              <a:t>certaine</a:t>
            </a:r>
            <a:r>
              <a:rPr lang="en-US" sz="3100" dirty="0" smtClean="0"/>
              <a:t> </a:t>
            </a:r>
            <a:r>
              <a:rPr lang="fr-FR" sz="3100" dirty="0" smtClean="0"/>
              <a:t>valeur.</a:t>
            </a:r>
            <a:endParaRPr lang="en-US" sz="31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219200" y="1600200"/>
          <a:ext cx="6096000" cy="1656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noProof="0" dirty="0" smtClean="0">
                          <a:latin typeface="Comic Sans MS" pitchFamily="66" charset="0"/>
                        </a:rPr>
                        <a:t>Je              vaux</a:t>
                      </a:r>
                      <a:endParaRPr lang="fr-FR" noProof="0" dirty="0">
                        <a:latin typeface="Comic Sans MS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noProof="0" dirty="0" smtClean="0">
                          <a:latin typeface="Comic Sans MS" pitchFamily="66" charset="0"/>
                        </a:rPr>
                        <a:t>Nous </a:t>
                      </a:r>
                      <a:r>
                        <a:rPr lang="fr-FR" baseline="0" noProof="0" dirty="0" smtClean="0">
                          <a:latin typeface="Comic Sans MS" pitchFamily="66" charset="0"/>
                        </a:rPr>
                        <a:t>     valons</a:t>
                      </a:r>
                      <a:endParaRPr lang="fr-FR" noProof="0" dirty="0">
                        <a:latin typeface="Comic Sans MS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noProof="0" dirty="0" smtClean="0">
                          <a:latin typeface="Comic Sans MS" pitchFamily="66" charset="0"/>
                        </a:rPr>
                        <a:t>Tu              vaux</a:t>
                      </a:r>
                      <a:endParaRPr lang="fr-FR" noProof="0" dirty="0">
                        <a:latin typeface="Comic Sans MS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noProof="0" dirty="0" smtClean="0">
                          <a:latin typeface="Comic Sans MS" pitchFamily="66" charset="0"/>
                        </a:rPr>
                        <a:t>Vous       valez</a:t>
                      </a:r>
                      <a:endParaRPr lang="fr-FR" noProof="0" dirty="0">
                        <a:latin typeface="Comic Sans MS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noProof="0" dirty="0" smtClean="0">
                          <a:latin typeface="Comic Sans MS" pitchFamily="66" charset="0"/>
                        </a:rPr>
                        <a:t>Il                vaut</a:t>
                      </a:r>
                    </a:p>
                    <a:p>
                      <a:r>
                        <a:rPr lang="fr-FR" noProof="0" dirty="0" smtClean="0">
                          <a:latin typeface="Comic Sans MS" pitchFamily="66" charset="0"/>
                        </a:rPr>
                        <a:t>Elle             vaut</a:t>
                      </a:r>
                    </a:p>
                    <a:p>
                      <a:r>
                        <a:rPr lang="fr-FR" noProof="0" dirty="0" smtClean="0">
                          <a:latin typeface="Comic Sans MS" pitchFamily="66" charset="0"/>
                        </a:rPr>
                        <a:t>Ma voiture  </a:t>
                      </a:r>
                      <a:r>
                        <a:rPr lang="fr-FR" baseline="0" noProof="0" dirty="0" smtClean="0">
                          <a:latin typeface="Comic Sans MS" pitchFamily="66" charset="0"/>
                        </a:rPr>
                        <a:t>vaut</a:t>
                      </a:r>
                      <a:endParaRPr lang="fr-FR" noProof="0" dirty="0">
                        <a:latin typeface="Comic Sans MS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noProof="0" dirty="0" smtClean="0">
                          <a:latin typeface="Comic Sans MS" pitchFamily="66" charset="0"/>
                        </a:rPr>
                        <a:t>Ils          valent</a:t>
                      </a:r>
                    </a:p>
                    <a:p>
                      <a:r>
                        <a:rPr lang="fr-FR" noProof="0" dirty="0" smtClean="0">
                          <a:latin typeface="Comic Sans MS" pitchFamily="66" charset="0"/>
                        </a:rPr>
                        <a:t>Elles       valent</a:t>
                      </a:r>
                    </a:p>
                    <a:p>
                      <a:r>
                        <a:rPr lang="fr-FR" noProof="0" dirty="0" smtClean="0">
                          <a:latin typeface="Comic Sans MS" pitchFamily="66" charset="0"/>
                        </a:rPr>
                        <a:t>Nos</a:t>
                      </a:r>
                      <a:r>
                        <a:rPr lang="fr-FR" baseline="0" noProof="0" dirty="0" smtClean="0">
                          <a:latin typeface="Comic Sans MS" pitchFamily="66" charset="0"/>
                        </a:rPr>
                        <a:t> vies  valent</a:t>
                      </a:r>
                      <a:endParaRPr lang="fr-FR" noProof="0" dirty="0">
                        <a:latin typeface="Comic Sans MS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 descr="C:\Documents and Settings\Mark Henson.DCSS-5B8B49A5CD\Local Settings\Temporary Internet Files\Content.IE5\27ZVG3HZ\MPj043319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581400"/>
            <a:ext cx="3381375" cy="2702081"/>
          </a:xfrm>
          <a:prstGeom prst="rect">
            <a:avLst/>
          </a:prstGeom>
          <a:noFill/>
        </p:spPr>
      </p:pic>
      <p:pic>
        <p:nvPicPr>
          <p:cNvPr id="10" name="Picture 4" descr="C:\Documents and Settings\Mark Henson.DCSS-5B8B49A5CD\Local Settings\Temporary Internet Files\Content.IE5\27ZVG3HZ\MPj043288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191000"/>
            <a:ext cx="1475392" cy="22098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228600" y="3657600"/>
            <a:ext cx="510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u="sng" dirty="0" smtClean="0">
                <a:latin typeface="Comic Sans MS" pitchFamily="66" charset="0"/>
              </a:rPr>
              <a:t>Cette voiture</a:t>
            </a:r>
            <a:r>
              <a:rPr lang="fr-FR" sz="2000" dirty="0" smtClean="0">
                <a:latin typeface="Comic Sans MS" pitchFamily="66" charset="0"/>
              </a:rPr>
              <a:t> ne vaut pas grande chose!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6248400"/>
            <a:ext cx="373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u="sng" dirty="0" smtClean="0">
                <a:latin typeface="Comic Sans MS" pitchFamily="66" charset="0"/>
              </a:rPr>
              <a:t>Cette voiture</a:t>
            </a:r>
            <a:r>
              <a:rPr lang="fr-FR" sz="2000" dirty="0" smtClean="0">
                <a:latin typeface="Comic Sans MS" pitchFamily="66" charset="0"/>
              </a:rPr>
              <a:t>  vaut beaucoup!</a:t>
            </a:r>
            <a:endParaRPr lang="fr-FR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Honteux (adj</a:t>
            </a:r>
            <a:r>
              <a:rPr lang="fr-FR" dirty="0" smtClean="0"/>
              <a:t>.) – </a:t>
            </a:r>
            <a:br>
              <a:rPr lang="fr-FR" dirty="0" smtClean="0"/>
            </a:br>
            <a:r>
              <a:rPr lang="fr-FR" sz="3600" dirty="0" smtClean="0"/>
              <a:t>Avoir honte ; être embarrassé ; humilié</a:t>
            </a:r>
            <a:endParaRPr lang="fr-FR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5334000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4000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5715000"/>
            <a:ext cx="7543800" cy="639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Elle était honteuse quand elle a perdu le jeu.</a:t>
            </a:r>
            <a:endParaRPr lang="fr-FR" dirty="0"/>
          </a:p>
        </p:txBody>
      </p:sp>
      <p:pic>
        <p:nvPicPr>
          <p:cNvPr id="14338" name="Picture 2" descr="http://www.yesjapan.com/tokyo_pics/JTM2x08embarrass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19200"/>
            <a:ext cx="53848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Jurer</a:t>
            </a:r>
            <a:r>
              <a:rPr lang="en-US" dirty="0" smtClean="0"/>
              <a:t> (v</a:t>
            </a:r>
            <a:r>
              <a:rPr lang="en-US" dirty="0" smtClean="0"/>
              <a:t>.)</a:t>
            </a:r>
            <a:br>
              <a:rPr lang="en-US" dirty="0" smtClean="0"/>
            </a:br>
            <a:r>
              <a:rPr lang="en-US" sz="3100" dirty="0" smtClean="0"/>
              <a:t>Def. = </a:t>
            </a:r>
            <a:r>
              <a:rPr lang="en-US" sz="3100" dirty="0" err="1" smtClean="0"/>
              <a:t>Promettre</a:t>
            </a:r>
            <a:endParaRPr lang="en-US" sz="31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5181600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3200" dirty="0"/>
          </a:p>
        </p:txBody>
      </p:sp>
      <p:pic>
        <p:nvPicPr>
          <p:cNvPr id="13314" name="Picture 2" descr="http://gardnerpack2.com/images/gfsig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371600"/>
            <a:ext cx="3581400" cy="35814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09600" y="5486400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Garfield jure de ne pas manger trop de lasagne. 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</TotalTime>
  <Words>192</Words>
  <Application>Microsoft Office PowerPoint</Application>
  <PresentationFormat>On-screen Show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Tenir (v.) Def. Avoir dans la main (ou bec)</vt:lpstr>
      <vt:lpstr>Mentir (v.) Def. Ne pas dire la vérité</vt:lpstr>
      <vt:lpstr>Montrer (v.)</vt:lpstr>
      <vt:lpstr>Laisser tomber (expression verbale)</vt:lpstr>
      <vt:lpstr>Saisir (v.) Def. Prendre et ne pas laisser tomber; prendre fermement</vt:lpstr>
      <vt:lpstr>Vivre (v.) Def. Le contraire de “mourir”</vt:lpstr>
      <vt:lpstr>valoir  – (verbe)            Avoir un certain mérite ou une certaine valeur.</vt:lpstr>
      <vt:lpstr>Honteux (adj.) –  Avoir honte ; être embarrassé ; humilié</vt:lpstr>
      <vt:lpstr>Jurer (v.) Def. = Promettre</vt:lpstr>
      <vt:lpstr>Autre vocab</vt:lpstr>
      <vt:lpstr>Slide 11</vt:lpstr>
      <vt:lpstr>Slide 12</vt:lpstr>
    </vt:vector>
  </TitlesOfParts>
  <Company>DCSS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 passer</dc:title>
  <dc:creator>Test Apps1</dc:creator>
  <cp:lastModifiedBy>Test Apps1</cp:lastModifiedBy>
  <cp:revision>40</cp:revision>
  <dcterms:created xsi:type="dcterms:W3CDTF">2010-10-18T15:26:32Z</dcterms:created>
  <dcterms:modified xsi:type="dcterms:W3CDTF">2011-01-07T14:57:07Z</dcterms:modified>
</cp:coreProperties>
</file>