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8" r:id="rId2"/>
    <p:sldId id="259" r:id="rId3"/>
    <p:sldId id="260" r:id="rId4"/>
    <p:sldId id="278" r:id="rId5"/>
    <p:sldId id="261" r:id="rId6"/>
    <p:sldId id="262" r:id="rId7"/>
    <p:sldId id="263" r:id="rId8"/>
    <p:sldId id="264" r:id="rId9"/>
    <p:sldId id="265" r:id="rId10"/>
    <p:sldId id="277" r:id="rId11"/>
    <p:sldId id="266" r:id="rId12"/>
    <p:sldId id="267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733C6-BF08-4760-89BD-33A2686F2A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07CBF-A2DA-4CA8-BD1B-F307C8D62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s’agit</a:t>
            </a:r>
            <a:r>
              <a:rPr lang="en-US" dirty="0" smtClean="0"/>
              <a:t> de…</a:t>
            </a:r>
            <a:br>
              <a:rPr lang="en-US" dirty="0" smtClean="0"/>
            </a:br>
            <a:r>
              <a:rPr lang="en-US" sz="2800" dirty="0" err="1" smtClean="0"/>
              <a:t>Synonyme</a:t>
            </a:r>
            <a:r>
              <a:rPr lang="en-US" sz="2800" dirty="0" smtClean="0"/>
              <a:t> = Il </a:t>
            </a:r>
            <a:r>
              <a:rPr lang="en-US" sz="2800" dirty="0" err="1" smtClean="0"/>
              <a:t>est</a:t>
            </a:r>
            <a:r>
              <a:rPr lang="en-US" sz="2800" dirty="0" smtClean="0"/>
              <a:t> au </a:t>
            </a:r>
            <a:r>
              <a:rPr lang="en-US" sz="2800" dirty="0" err="1" smtClean="0"/>
              <a:t>sujet</a:t>
            </a:r>
            <a:r>
              <a:rPr lang="en-US" sz="2800" dirty="0" smtClean="0"/>
              <a:t> de…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76600" y="1828800"/>
            <a:ext cx="5486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Dans le livre de </a:t>
            </a:r>
            <a:r>
              <a:rPr lang="fr-FR" sz="3200" i="1" dirty="0" smtClean="0"/>
              <a:t>Harry Potter</a:t>
            </a:r>
            <a:r>
              <a:rPr lang="fr-FR" sz="3200" dirty="0" smtClean="0"/>
              <a:t>, il s’agit d’un jeune sorcier et ses aventures contre son ennemi mortel, </a:t>
            </a:r>
            <a:r>
              <a:rPr lang="fr-FR" sz="3200" dirty="0" err="1" smtClean="0"/>
              <a:t>Voldemort</a:t>
            </a:r>
            <a:r>
              <a:rPr lang="fr-FR" sz="3200" dirty="0" smtClean="0"/>
              <a:t>.</a:t>
            </a:r>
            <a:endParaRPr lang="fr-FR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2625158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2400" y="5791200"/>
            <a:ext cx="899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 smtClean="0"/>
              <a:t>*Attention*!!</a:t>
            </a:r>
            <a:r>
              <a:rPr lang="en-US" sz="2400" dirty="0" smtClean="0"/>
              <a:t>: “Il </a:t>
            </a:r>
            <a:r>
              <a:rPr lang="en-US" sz="2400" dirty="0" err="1" smtClean="0"/>
              <a:t>s’agit</a:t>
            </a:r>
            <a:r>
              <a:rPr lang="en-US" sz="2400" dirty="0" smtClean="0"/>
              <a:t> de…”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une</a:t>
            </a:r>
            <a:r>
              <a:rPr lang="en-US" sz="2400" dirty="0" smtClean="0"/>
              <a:t> expression fixe ! “Il” </a:t>
            </a:r>
            <a:r>
              <a:rPr lang="en-US" sz="2400" dirty="0" err="1" smtClean="0"/>
              <a:t>est</a:t>
            </a:r>
            <a:r>
              <a:rPr lang="en-US" sz="2400" dirty="0" smtClean="0"/>
              <a:t> TOUJOURS le </a:t>
            </a:r>
            <a:r>
              <a:rPr lang="en-US" sz="2400" dirty="0" err="1" smtClean="0"/>
              <a:t>sujet</a:t>
            </a:r>
            <a:r>
              <a:rPr lang="en-US" sz="2400" dirty="0" smtClean="0"/>
              <a:t>. Il </a:t>
            </a:r>
            <a:r>
              <a:rPr lang="en-US" sz="2400" dirty="0" err="1" smtClean="0"/>
              <a:t>est</a:t>
            </a:r>
            <a:r>
              <a:rPr lang="en-US" sz="2400" dirty="0" smtClean="0"/>
              <a:t> IMPOSSIBLE de dire “Le </a:t>
            </a:r>
            <a:r>
              <a:rPr lang="en-US" sz="2400" dirty="0" err="1" smtClean="0"/>
              <a:t>livre</a:t>
            </a:r>
            <a:r>
              <a:rPr lang="en-US" sz="2400" dirty="0" smtClean="0"/>
              <a:t> </a:t>
            </a:r>
            <a:r>
              <a:rPr lang="en-US" sz="2400" dirty="0" err="1" smtClean="0"/>
              <a:t>s’agit</a:t>
            </a:r>
            <a:r>
              <a:rPr lang="en-US" sz="2400" dirty="0" smtClean="0"/>
              <a:t> de…” etc. </a:t>
            </a:r>
            <a:endParaRPr lang="en-US" sz="24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19200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Autres phrases avec “alors que” : </a:t>
            </a:r>
          </a:p>
          <a:p>
            <a:endParaRPr lang="fr-FR" sz="3200" dirty="0" smtClean="0"/>
          </a:p>
          <a:p>
            <a:r>
              <a:rPr lang="fr-FR" sz="3200" dirty="0" smtClean="0"/>
              <a:t>L’étudiant de Français 3 n’étudie pas alors qu’il n’est pas content avec son “F” dans la classe.</a:t>
            </a:r>
          </a:p>
          <a:p>
            <a:endParaRPr lang="fr-FR" sz="3200" dirty="0" smtClean="0"/>
          </a:p>
          <a:p>
            <a:endParaRPr lang="fr-FR" sz="3200" dirty="0" smtClean="0"/>
          </a:p>
          <a:p>
            <a:r>
              <a:rPr lang="fr-FR" sz="3200" dirty="0" smtClean="0"/>
              <a:t>Jim ne fait pas de l’exercice alors qu’il sait qu’il n’est pas en bonne santé. 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Selon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err="1" smtClean="0"/>
              <a:t>Dans</a:t>
            </a:r>
            <a:r>
              <a:rPr lang="en-US" sz="3100" dirty="0" smtClean="0"/>
              <a:t> </a:t>
            </a:r>
            <a:r>
              <a:rPr lang="en-US" sz="3100" dirty="0" err="1" smtClean="0"/>
              <a:t>l’opinion</a:t>
            </a:r>
            <a:r>
              <a:rPr lang="en-US" sz="3100" dirty="0" smtClean="0"/>
              <a:t> de, OU </a:t>
            </a:r>
            <a:r>
              <a:rPr lang="en-US" sz="3100" dirty="0" err="1" smtClean="0"/>
              <a:t>Apres</a:t>
            </a:r>
            <a:r>
              <a:rPr lang="en-US" sz="3100" dirty="0" smtClean="0"/>
              <a:t> les conclusions de,</a:t>
            </a:r>
            <a:endParaRPr lang="en-US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739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Selon les experts, 4 ans d’une langue étrangère augmentent la performance des étudiants sur le SAT.</a:t>
            </a:r>
            <a:endParaRPr lang="fr-FR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3098569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90600" y="3352800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0070C0"/>
                </a:solidFill>
              </a:rPr>
              <a:t>SAT</a:t>
            </a:r>
            <a:endParaRPr lang="en-US" sz="6600" dirty="0">
              <a:solidFill>
                <a:srgbClr val="0070C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600200"/>
            <a:ext cx="2536186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 descr="C:\Users\Owner\AppData\Local\Microsoft\Windows\Temporary Internet Files\Content.IE5\MO0OGW5V\MC90043466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1401">
            <a:off x="6008669" y="1604227"/>
            <a:ext cx="3187505" cy="25553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2505315">
            <a:off x="6740145" y="2198429"/>
            <a:ext cx="2148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J’ai</a:t>
            </a:r>
            <a:r>
              <a:rPr lang="en-US" dirty="0" smtClean="0"/>
              <a:t> un 2400 </a:t>
            </a:r>
            <a:r>
              <a:rPr lang="en-US" dirty="0" err="1" smtClean="0"/>
              <a:t>sur</a:t>
            </a:r>
            <a:r>
              <a:rPr lang="en-US" dirty="0" smtClean="0"/>
              <a:t> le SAT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j’etudie</a:t>
            </a:r>
            <a:r>
              <a:rPr lang="en-US" dirty="0" smtClean="0"/>
              <a:t> le </a:t>
            </a:r>
            <a:r>
              <a:rPr lang="en-US" dirty="0" err="1" smtClean="0"/>
              <a:t>francais</a:t>
            </a:r>
            <a:r>
              <a:rPr lang="en-US" dirty="0" smtClean="0"/>
              <a:t> 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faut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Il </a:t>
            </a:r>
            <a:r>
              <a:rPr lang="en-US" sz="3100" dirty="0" err="1" smtClean="0"/>
              <a:t>est</a:t>
            </a:r>
            <a:r>
              <a:rPr lang="en-US" sz="3100" dirty="0" smtClean="0"/>
              <a:t> </a:t>
            </a:r>
            <a:r>
              <a:rPr lang="fr-FR" sz="3100" dirty="0" smtClean="0"/>
              <a:t>nécessaire</a:t>
            </a:r>
            <a:r>
              <a:rPr lang="en-US" sz="3100" dirty="0" smtClean="0"/>
              <a:t> de</a:t>
            </a:r>
            <a:endParaRPr lang="en-US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3962400" y="213360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Il faut étudier pour avoir les </a:t>
            </a:r>
            <a:r>
              <a:rPr lang="fr-FR" sz="2800" dirty="0" err="1" smtClean="0"/>
              <a:t>A’s</a:t>
            </a:r>
            <a:r>
              <a:rPr lang="fr-FR" sz="2800" dirty="0" smtClean="0"/>
              <a:t> (à l’université).</a:t>
            </a:r>
            <a:endParaRPr lang="fr-FR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29881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86200"/>
            <a:ext cx="3000375" cy="197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114800" y="411480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Il faut parler français dans la classe de français !</a:t>
            </a:r>
            <a:endParaRPr lang="fr-FR" sz="2800" dirty="0"/>
          </a:p>
        </p:txBody>
      </p:sp>
      <p:sp>
        <p:nvSpPr>
          <p:cNvPr id="9" name="Rectangle 8"/>
          <p:cNvSpPr/>
          <p:nvPr/>
        </p:nvSpPr>
        <p:spPr>
          <a:xfrm>
            <a:off x="228600" y="6019800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u="sng" dirty="0" smtClean="0"/>
              <a:t>*Attention*!!</a:t>
            </a:r>
            <a:r>
              <a:rPr lang="en-US" dirty="0" smtClean="0"/>
              <a:t>: “Il </a:t>
            </a:r>
            <a:r>
              <a:rPr lang="en-US" dirty="0" err="1" smtClean="0"/>
              <a:t>faut</a:t>
            </a:r>
            <a:r>
              <a:rPr lang="en-US" dirty="0" smtClean="0"/>
              <a:t>”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expression fixe ! “Il” </a:t>
            </a:r>
            <a:r>
              <a:rPr lang="en-US" dirty="0" err="1" smtClean="0"/>
              <a:t>est</a:t>
            </a:r>
            <a:r>
              <a:rPr lang="en-US" dirty="0" smtClean="0"/>
              <a:t> TOUJOURS le </a:t>
            </a:r>
            <a:r>
              <a:rPr lang="en-US" dirty="0" err="1" smtClean="0"/>
              <a:t>sujet</a:t>
            </a:r>
            <a:r>
              <a:rPr lang="en-US" dirty="0" smtClean="0"/>
              <a:t>. Il </a:t>
            </a:r>
            <a:r>
              <a:rPr lang="en-US" dirty="0" err="1" smtClean="0"/>
              <a:t>est</a:t>
            </a:r>
            <a:r>
              <a:rPr lang="en-US" dirty="0" smtClean="0"/>
              <a:t> IMPOSSIBLE de dire “Je </a:t>
            </a:r>
            <a:r>
              <a:rPr lang="en-US" dirty="0" err="1" smtClean="0"/>
              <a:t>faut</a:t>
            </a:r>
            <a:r>
              <a:rPr lang="en-US" dirty="0" smtClean="0"/>
              <a:t>,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, </a:t>
            </a:r>
            <a:r>
              <a:rPr lang="en-US" dirty="0" err="1" smtClean="0"/>
              <a:t>l’etudiant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, etc.”</a:t>
            </a:r>
            <a:endParaRPr lang="en-US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/>
          <a:lstStyle/>
          <a:p>
            <a:r>
              <a:rPr lang="fr-FR" dirty="0" smtClean="0"/>
              <a:t>Eviter</a:t>
            </a:r>
            <a:r>
              <a:rPr lang="en-US" dirty="0" smtClean="0"/>
              <a:t> (v.)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7620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Essayer de ne pas avoir contact avec quelqu’un ou quelque chose</a:t>
            </a:r>
            <a:endParaRPr lang="fr-FR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57400"/>
            <a:ext cx="1905000" cy="26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057400"/>
            <a:ext cx="3999160" cy="265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 descr="C:\Users\Owner\AppData\Local\Microsoft\Windows\Temporary Internet Files\Content.IE5\CPBYA0IO\MC9003036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981200"/>
            <a:ext cx="2919679" cy="293470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5800" y="51816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Il faut que Georges évite le chocolat parce qu’il est allergique !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Mener (v.)</a:t>
            </a:r>
            <a:br>
              <a:rPr lang="fr-FR" dirty="0" smtClean="0"/>
            </a:br>
            <a:r>
              <a:rPr lang="fr-FR" sz="3100" dirty="0" smtClean="0"/>
              <a:t>Contrôler; conduire (sens figuratif); organiser</a:t>
            </a:r>
            <a:endParaRPr lang="fr-FR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0" y="1828800"/>
            <a:ext cx="4724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Bill Gates mène la compagnie “Microsoft.”</a:t>
            </a:r>
          </a:p>
          <a:p>
            <a:pPr algn="ctr"/>
            <a:r>
              <a:rPr lang="fr-FR" sz="4000" dirty="0" smtClean="0"/>
              <a:t>OU</a:t>
            </a:r>
          </a:p>
          <a:p>
            <a:pPr algn="ctr"/>
            <a:r>
              <a:rPr lang="fr-FR" sz="4000" dirty="0" smtClean="0"/>
              <a:t>La compagnie “Microsoft” est menée par Bill Gates.</a:t>
            </a:r>
            <a:endParaRPr lang="fr-FR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3138107" cy="439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Guerre (n. </a:t>
            </a:r>
            <a:r>
              <a:rPr lang="fr-FR" dirty="0" err="1" smtClean="0"/>
              <a:t>fem</a:t>
            </a:r>
            <a:r>
              <a:rPr lang="fr-FR" dirty="0" smtClean="0"/>
              <a:t>.)</a:t>
            </a:r>
            <a:br>
              <a:rPr lang="fr-FR" dirty="0" smtClean="0"/>
            </a:br>
            <a:r>
              <a:rPr lang="fr-FR" sz="3600" dirty="0" err="1" smtClean="0"/>
              <a:t>Def</a:t>
            </a:r>
            <a:r>
              <a:rPr lang="fr-FR" sz="3600" dirty="0" smtClean="0"/>
              <a:t>. = Un conflit militaire</a:t>
            </a:r>
            <a:endParaRPr lang="fr-FR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447800" y="579120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La guerre en Irak était très violente. </a:t>
            </a:r>
            <a:endParaRPr lang="fr-FR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00200"/>
            <a:ext cx="4876800" cy="3807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Ne… </a:t>
            </a:r>
            <a:r>
              <a:rPr lang="en-US" dirty="0" err="1" smtClean="0"/>
              <a:t>que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err="1" smtClean="0"/>
              <a:t>Seulement</a:t>
            </a:r>
            <a:endParaRPr lang="en-US" sz="3600" dirty="0"/>
          </a:p>
        </p:txBody>
      </p:sp>
      <p:pic>
        <p:nvPicPr>
          <p:cNvPr id="6" name="Picture 5" descr="17-dollars-now-thats-gangsta-po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295400"/>
            <a:ext cx="3048000" cy="2438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9600" y="1905000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Il </a:t>
            </a:r>
            <a:r>
              <a:rPr lang="en-US" sz="2800" dirty="0" err="1" smtClean="0"/>
              <a:t>n’a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17 dollars en </a:t>
            </a:r>
            <a:r>
              <a:rPr lang="en-US" sz="2800" dirty="0" err="1" smtClean="0"/>
              <a:t>especes</a:t>
            </a:r>
            <a:r>
              <a:rPr lang="en-US" sz="2800" dirty="0" smtClean="0"/>
              <a:t>.  </a:t>
            </a:r>
            <a:endParaRPr 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0386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343400" y="449580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Michelangelo ne mange </a:t>
            </a:r>
            <a:r>
              <a:rPr lang="en-US" sz="2800" dirty="0" err="1" smtClean="0"/>
              <a:t>que</a:t>
            </a:r>
            <a:r>
              <a:rPr lang="en-US" sz="2800" dirty="0" smtClean="0"/>
              <a:t> la pizza !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Malgré</a:t>
            </a:r>
            <a:br>
              <a:rPr lang="fr-FR" dirty="0" smtClean="0"/>
            </a:br>
            <a:r>
              <a:rPr lang="fr-FR" sz="2800" dirty="0" smtClean="0"/>
              <a:t>Syn. = En dépit de</a:t>
            </a:r>
            <a:endParaRPr lang="fr-FR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8288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Malgré</a:t>
            </a:r>
            <a:r>
              <a:rPr lang="en-US" sz="3200" dirty="0" smtClean="0"/>
              <a:t> </a:t>
            </a:r>
            <a:r>
              <a:rPr lang="en-US" sz="3200" dirty="0" err="1" smtClean="0"/>
              <a:t>sa</a:t>
            </a:r>
            <a:r>
              <a:rPr lang="en-US" sz="3200" dirty="0" smtClean="0"/>
              <a:t> </a:t>
            </a:r>
            <a:r>
              <a:rPr lang="en-US" sz="3200" dirty="0" err="1" smtClean="0"/>
              <a:t>mauvaise</a:t>
            </a:r>
            <a:r>
              <a:rPr lang="en-US" sz="3200" dirty="0" smtClean="0"/>
              <a:t> reputation, Tiger Woods continue à </a:t>
            </a:r>
            <a:r>
              <a:rPr lang="en-US" sz="3200" dirty="0" err="1" smtClean="0"/>
              <a:t>jouer</a:t>
            </a:r>
            <a:r>
              <a:rPr lang="en-US" sz="3200" dirty="0" smtClean="0"/>
              <a:t> au golf. </a:t>
            </a:r>
            <a:endParaRPr lang="en-US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43450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2400"/>
            <a:ext cx="3790950" cy="268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0" y="4267200"/>
            <a:ext cx="403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Malgré  la difficulté, le bon étudiant étudie le français avec diligence.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Avancée</a:t>
            </a:r>
            <a:r>
              <a:rPr lang="en-US" dirty="0" smtClean="0"/>
              <a:t> (n. fem.)</a:t>
            </a:r>
            <a:br>
              <a:rPr lang="en-US" dirty="0" smtClean="0"/>
            </a:br>
            <a:r>
              <a:rPr lang="fr-FR" sz="3100" dirty="0" err="1" smtClean="0"/>
              <a:t>Def</a:t>
            </a:r>
            <a:r>
              <a:rPr lang="fr-FR" sz="3100" dirty="0" smtClean="0"/>
              <a:t>. = L’évidence du progrès</a:t>
            </a:r>
            <a:endParaRPr lang="fr-FR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4419600" y="1600200"/>
            <a:ext cx="411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L’</a:t>
            </a:r>
            <a:r>
              <a:rPr lang="fr-FR" sz="2800" dirty="0" err="1" smtClean="0"/>
              <a:t>iPhone</a:t>
            </a:r>
            <a:r>
              <a:rPr lang="fr-FR" sz="2800" dirty="0" smtClean="0"/>
              <a:t> est une avancée dans la domaine de la communication.</a:t>
            </a:r>
            <a:endParaRPr lang="fr-FR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0"/>
            <a:ext cx="5010150" cy="281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334000" y="3810000"/>
            <a:ext cx="3124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Le site-web de M. </a:t>
            </a:r>
            <a:r>
              <a:rPr lang="fr-FR" sz="2800" dirty="0" err="1" smtClean="0"/>
              <a:t>Riekhof</a:t>
            </a:r>
            <a:r>
              <a:rPr lang="fr-FR" sz="2800" dirty="0" smtClean="0"/>
              <a:t> est une bonne avancée pour sa classe de français. 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Néanmoins</a:t>
            </a:r>
            <a:br>
              <a:rPr lang="fr-FR" dirty="0" smtClean="0"/>
            </a:br>
            <a:r>
              <a:rPr lang="fr-FR" sz="2800" dirty="0" smtClean="0"/>
              <a:t>Syn. = Mais; Pourtant; Cependant</a:t>
            </a:r>
            <a:endParaRPr lang="fr-FR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53340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Je sais que le McDonald’s est terrible pour moi, néanmoins j’adore les hamburgers !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19200"/>
            <a:ext cx="4967287" cy="373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À </a:t>
            </a:r>
            <a:r>
              <a:rPr lang="en-US" dirty="0" smtClean="0"/>
              <a:t>propos de</a:t>
            </a:r>
            <a:br>
              <a:rPr lang="en-US" dirty="0" smtClean="0"/>
            </a:br>
            <a:r>
              <a:rPr lang="en-US" sz="3100" dirty="0" smtClean="0"/>
              <a:t>Syn. = Au </a:t>
            </a:r>
            <a:r>
              <a:rPr lang="en-US" sz="3100" dirty="0" err="1" smtClean="0"/>
              <a:t>sujet</a:t>
            </a:r>
            <a:r>
              <a:rPr lang="en-US" sz="3100" dirty="0" smtClean="0"/>
              <a:t> de…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3100" dirty="0"/>
          </a:p>
        </p:txBody>
      </p:sp>
      <p:sp>
        <p:nvSpPr>
          <p:cNvPr id="7" name="TextBox 6"/>
          <p:cNvSpPr txBox="1"/>
          <p:nvPr/>
        </p:nvSpPr>
        <p:spPr>
          <a:xfrm>
            <a:off x="4343400" y="19050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À </a:t>
            </a:r>
            <a:r>
              <a:rPr lang="fr-FR" sz="3200" dirty="0" smtClean="0"/>
              <a:t>propos des gros enfants, je les trouve super dégoutants. </a:t>
            </a:r>
            <a:endParaRPr lang="fr-FR" sz="3200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375309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81000" y="5334000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Dans la classe de français, nous lisons une article </a:t>
            </a:r>
            <a:r>
              <a:rPr lang="fr-FR" sz="2800" dirty="0" smtClean="0"/>
              <a:t>à </a:t>
            </a:r>
            <a:r>
              <a:rPr lang="fr-FR" sz="2800" dirty="0" smtClean="0"/>
              <a:t>propos de l’indépendance de l’Algérie. 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Alors que</a:t>
            </a:r>
            <a:br>
              <a:rPr lang="fr-FR" dirty="0" smtClean="0"/>
            </a:br>
            <a:r>
              <a:rPr lang="fr-FR" sz="3100" dirty="0" smtClean="0"/>
              <a:t>Une expression pour contraster deux idées</a:t>
            </a:r>
            <a:endParaRPr lang="fr-FR" sz="31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795897"/>
            <a:ext cx="8839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Il est évident qu’il y a une problème d’obésité des enfants dans les Etats-Unis alors que les publicités faites pour les enfants continuent et les parents continuent à donner le « fast-food » à leurs enfants.</a:t>
            </a:r>
            <a:endParaRPr lang="fr-FR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143000"/>
            <a:ext cx="3138488" cy="365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420</Words>
  <Application>Microsoft Office PowerPoint</Application>
  <PresentationFormat>On-screen Show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Il s’agit de… Synonyme = Il est au sujet de…</vt:lpstr>
      <vt:lpstr>Mener (v.) Contrôler; conduire (sens figuratif); organiser</vt:lpstr>
      <vt:lpstr>Guerre (n. fem.) Def. = Un conflit militaire</vt:lpstr>
      <vt:lpstr>Ne… que Seulement</vt:lpstr>
      <vt:lpstr>Malgré Syn. = En dépit de</vt:lpstr>
      <vt:lpstr>Avancée (n. fem.) Def. = L’évidence du progrès</vt:lpstr>
      <vt:lpstr>Néanmoins Syn. = Mais; Pourtant; Cependant</vt:lpstr>
      <vt:lpstr>À propos de Syn. = Au sujet de… </vt:lpstr>
      <vt:lpstr>Alors que Une expression pour contraster deux idées</vt:lpstr>
      <vt:lpstr>Slide 10</vt:lpstr>
      <vt:lpstr>Selon Dans l’opinion de, OU Apres les conclusions de,</vt:lpstr>
      <vt:lpstr>Il faut Il est nécessaire de</vt:lpstr>
      <vt:lpstr>Eviter (v.)</vt:lpstr>
    </vt:vector>
  </TitlesOfParts>
  <Company>DCSS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 passer</dc:title>
  <dc:creator>Test Apps1</dc:creator>
  <cp:lastModifiedBy>Ben Riekhof</cp:lastModifiedBy>
  <cp:revision>45</cp:revision>
  <dcterms:created xsi:type="dcterms:W3CDTF">2010-10-18T15:26:32Z</dcterms:created>
  <dcterms:modified xsi:type="dcterms:W3CDTF">2010-11-11T03:10:42Z</dcterms:modified>
</cp:coreProperties>
</file>